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9"/>
  </p:notesMasterIdLst>
  <p:handoutMasterIdLst>
    <p:handoutMasterId r:id="rId40"/>
  </p:handoutMasterIdLst>
  <p:sldIdLst>
    <p:sldId id="337" r:id="rId2"/>
    <p:sldId id="34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0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Garcia" initials="SG" lastIdx="1" clrIdx="0">
    <p:extLst>
      <p:ext uri="{19B8F6BF-5375-455C-9EA6-DF929625EA0E}">
        <p15:presenceInfo xmlns:p15="http://schemas.microsoft.com/office/powerpoint/2012/main" userId="a1f7796647ec1a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0078"/>
    <a:srgbClr val="6A005F"/>
    <a:srgbClr val="000000"/>
    <a:srgbClr val="760068"/>
    <a:srgbClr val="500048"/>
    <a:srgbClr val="A2008F"/>
    <a:srgbClr val="C000A9"/>
    <a:srgbClr val="ECECEC"/>
    <a:srgbClr val="DB6B9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76" autoAdjust="0"/>
    <p:restoredTop sz="78045" autoAdjust="0"/>
  </p:normalViewPr>
  <p:slideViewPr>
    <p:cSldViewPr snapToGrid="0" showGuides="1">
      <p:cViewPr varScale="1">
        <p:scale>
          <a:sx n="110" d="100"/>
          <a:sy n="110" d="100"/>
        </p:scale>
        <p:origin x="344" y="168"/>
      </p:cViewPr>
      <p:guideLst>
        <p:guide orient="horz" pos="2160"/>
        <p:guide pos="2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05509AF-FFFE-40E2-ACCC-D94A42824C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924B17-223D-462C-A63A-C3C56A006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7D45F-9B06-4FD6-B80D-63AF92FC02D4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2CCF11-9C79-4761-9F00-C8870F6164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7934F1-5308-4C99-BEF9-29253D9CE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3F7F3-BE4C-4D86-9918-24458AE0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24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2F5587D-B701-47A6-9BDF-1CF70E9C3A25}"/>
              </a:ext>
            </a:extLst>
          </p:cNvPr>
          <p:cNvGrpSpPr/>
          <p:nvPr userDrawn="1"/>
        </p:nvGrpSpPr>
        <p:grpSpPr>
          <a:xfrm>
            <a:off x="0" y="2697654"/>
            <a:ext cx="9144000" cy="1462692"/>
            <a:chOff x="0" y="2878638"/>
            <a:chExt cx="9144000" cy="103485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A7AE3D4-882D-4CF2-99CC-B3EAE1501DEB}"/>
                </a:ext>
              </a:extLst>
            </p:cNvPr>
            <p:cNvSpPr/>
            <p:nvPr/>
          </p:nvSpPr>
          <p:spPr>
            <a:xfrm>
              <a:off x="0" y="3607982"/>
              <a:ext cx="9144000" cy="305508"/>
            </a:xfrm>
            <a:prstGeom prst="rect">
              <a:avLst/>
            </a:prstGeom>
            <a:solidFill>
              <a:srgbClr val="453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D7D486-5E05-4837-85D8-AB48A7786FD7}"/>
                </a:ext>
              </a:extLst>
            </p:cNvPr>
            <p:cNvSpPr/>
            <p:nvPr/>
          </p:nvSpPr>
          <p:spPr>
            <a:xfrm>
              <a:off x="0" y="2878638"/>
              <a:ext cx="9144000" cy="729343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C327EC4-773E-4C98-8E0F-B33211CFDC5C}"/>
              </a:ext>
            </a:extLst>
          </p:cNvPr>
          <p:cNvGrpSpPr/>
          <p:nvPr userDrawn="1"/>
        </p:nvGrpSpPr>
        <p:grpSpPr>
          <a:xfrm>
            <a:off x="8202146" y="1892024"/>
            <a:ext cx="653562" cy="653562"/>
            <a:chOff x="10920675" y="2008140"/>
            <a:chExt cx="576000" cy="576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3D4E437-87CB-4894-979E-12775BBB47E0}"/>
                </a:ext>
              </a:extLst>
            </p:cNvPr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9B116C8-24A0-4BBD-8CD7-C662CC1E9E1C}"/>
                </a:ext>
              </a:extLst>
            </p:cNvPr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id="{C2988B88-4A90-4ADF-A871-450AF33766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69849" y="2954360"/>
            <a:ext cx="585859" cy="516114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68CC903-6DE0-459A-95C1-049A804050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2" y="2393518"/>
            <a:ext cx="1652321" cy="2070964"/>
          </a:xfrm>
          <a:prstGeom prst="rect">
            <a:avLst/>
          </a:prstGeom>
        </p:spPr>
      </p:pic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8E742C2-4C77-4BC4-81DD-1CD74674A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0613" y="2695225"/>
            <a:ext cx="6329236" cy="10308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1FA1953B-8F2C-40AD-8C5C-48FAE3EA9C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0613" y="3738042"/>
            <a:ext cx="6329236" cy="4223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E37B7F2C-140B-4685-B249-88A44AF89B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4031" y="4846566"/>
            <a:ext cx="3861677" cy="914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98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FE7E6B7-3C6C-44F1-8926-6943659CCEA4}"/>
              </a:ext>
            </a:extLst>
          </p:cNvPr>
          <p:cNvSpPr/>
          <p:nvPr userDrawn="1"/>
        </p:nvSpPr>
        <p:spPr>
          <a:xfrm>
            <a:off x="0" y="0"/>
            <a:ext cx="2412206" cy="6858000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EE6259-E7D4-400A-871B-2D1524D79AD7}"/>
              </a:ext>
            </a:extLst>
          </p:cNvPr>
          <p:cNvSpPr txBox="1"/>
          <p:nvPr userDrawn="1"/>
        </p:nvSpPr>
        <p:spPr>
          <a:xfrm>
            <a:off x="0" y="3152001"/>
            <a:ext cx="2412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b="1" dirty="0">
                <a:solidFill>
                  <a:schemeClr val="bg1"/>
                </a:solidFill>
                <a:cs typeface="Times New Roman" panose="02020603050405020304" pitchFamily="18" charset="0"/>
              </a:rPr>
              <a:t>CONTENTS</a:t>
            </a:r>
            <a:endParaRPr lang="zh-CN" altLang="en-US" sz="3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36DB670-CFDC-4880-8AA7-89F432C1C1CA}"/>
              </a:ext>
            </a:extLst>
          </p:cNvPr>
          <p:cNvGrpSpPr/>
          <p:nvPr userDrawn="1"/>
        </p:nvGrpSpPr>
        <p:grpSpPr>
          <a:xfrm>
            <a:off x="0" y="851037"/>
            <a:ext cx="9144000" cy="875445"/>
            <a:chOff x="0" y="3019996"/>
            <a:chExt cx="9144000" cy="89349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8BE3B9-B20B-40B1-A5A6-92DDEA014C38}"/>
                </a:ext>
              </a:extLst>
            </p:cNvPr>
            <p:cNvSpPr/>
            <p:nvPr/>
          </p:nvSpPr>
          <p:spPr>
            <a:xfrm>
              <a:off x="0" y="3607982"/>
              <a:ext cx="9144000" cy="305508"/>
            </a:xfrm>
            <a:prstGeom prst="rect">
              <a:avLst/>
            </a:prstGeom>
            <a:solidFill>
              <a:srgbClr val="453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9557C9-7F7B-4C4F-BE66-2F4181DB3464}"/>
                </a:ext>
              </a:extLst>
            </p:cNvPr>
            <p:cNvSpPr/>
            <p:nvPr/>
          </p:nvSpPr>
          <p:spPr>
            <a:xfrm>
              <a:off x="0" y="3019996"/>
              <a:ext cx="9144000" cy="587986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0674F78-93EF-43BD-A5A8-F7D35E4050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2" y="629101"/>
            <a:ext cx="1052618" cy="13193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1D5ABF-0E5D-45CB-848F-0FB98DEC69B3}"/>
              </a:ext>
            </a:extLst>
          </p:cNvPr>
          <p:cNvSpPr txBox="1"/>
          <p:nvPr userDrawn="1"/>
        </p:nvSpPr>
        <p:spPr>
          <a:xfrm>
            <a:off x="2530415" y="2828835"/>
            <a:ext cx="4083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6A005F"/>
                </a:solidFill>
              </a:rPr>
              <a:t>THANKS</a:t>
            </a:r>
            <a:endParaRPr lang="zh-CN" altLang="en-US" sz="7200" b="1">
              <a:solidFill>
                <a:srgbClr val="6A005F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D96919-7610-4274-927B-A156B061AC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14" y="6006963"/>
            <a:ext cx="1508757" cy="4798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578465-E45B-4B60-9831-8E99926FD9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90" y="5943182"/>
            <a:ext cx="2205693" cy="607365"/>
          </a:xfrm>
          <a:prstGeom prst="rect">
            <a:avLst/>
          </a:prstGeom>
        </p:spPr>
      </p:pic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CAD0D83-6F0F-4622-A213-C0F29F612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6580" y="851037"/>
            <a:ext cx="7383458" cy="57610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6">
            <a:extLst>
              <a:ext uri="{FF2B5EF4-FFF2-40B4-BE49-F238E27FC236}">
                <a16:creationId xmlns:a16="http://schemas.microsoft.com/office/drawing/2014/main" id="{59972E42-2C14-4B6D-82F9-E172BA4849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6580" y="1427145"/>
            <a:ext cx="7383458" cy="299337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3ACFB697-F9E4-456B-9D6B-777FA0C9CA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30414" y="4589846"/>
            <a:ext cx="4083169" cy="10833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6A005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858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4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8233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64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5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800" kern="1200" baseline="0">
          <a:solidFill>
            <a:srgbClr val="6A005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 baseline="0">
          <a:solidFill>
            <a:srgbClr val="6A005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 baseline="0">
          <a:solidFill>
            <a:srgbClr val="6A005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 baseline="0">
          <a:solidFill>
            <a:srgbClr val="6A005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 baseline="0">
          <a:solidFill>
            <a:srgbClr val="6A005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oq.com/minibooks/kanban-scrum-minibook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itedwipsoci-ety.org/" TargetMode="External"/><Relationship Id="rId2" Type="http://schemas.openxmlformats.org/officeDocument/2006/relationships/hyperlink" Target="http://www.djaa.con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kanban101.com/" TargetMode="External"/><Relationship Id="rId4" Type="http://schemas.openxmlformats.org/officeDocument/2006/relationships/hyperlink" Target="http://finance.groups.yahoo.com/group/kanbande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31CCC4-D95C-4C5E-8FD5-1902F736D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看板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E6DD4-4E1A-43BB-9B28-4149553240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6A544F-EB24-4231-B2C1-5DC05D9E2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工作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工作项</a:t>
            </a:r>
          </a:p>
        </p:txBody>
      </p:sp>
      <p:sp>
        <p:nvSpPr>
          <p:cNvPr id="149" name="卡片上有什么内容?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24731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4391" indent="-184391" defTabSz="242342">
              <a:spcBef>
                <a:spcPts val="1687"/>
              </a:spcBef>
              <a:defRPr sz="1887"/>
            </a:pPr>
            <a:r>
              <a:rPr dirty="0" err="1"/>
              <a:t>卡片上有什么内容</a:t>
            </a:r>
            <a:r>
              <a:rPr dirty="0"/>
              <a:t>?</a:t>
            </a:r>
          </a:p>
          <a:p>
            <a:pPr marL="184391" indent="-184391" defTabSz="242342">
              <a:spcBef>
                <a:spcPts val="1687"/>
              </a:spcBef>
              <a:defRPr sz="1887"/>
            </a:pPr>
            <a:r>
              <a:rPr dirty="0" err="1"/>
              <a:t>从卡片上你可以</a:t>
            </a:r>
            <a:endParaRPr dirty="0"/>
          </a:p>
          <a:p>
            <a:pPr marL="368782" lvl="1" indent="-184391" defTabSz="242342">
              <a:spcBef>
                <a:spcPts val="1687"/>
              </a:spcBef>
              <a:defRPr sz="1887"/>
            </a:pPr>
            <a:r>
              <a:rPr dirty="0" err="1"/>
              <a:t>看到工作项的进展状态</a:t>
            </a:r>
            <a:endParaRPr dirty="0"/>
          </a:p>
          <a:p>
            <a:pPr marL="368782" lvl="1" indent="-184391" defTabSz="242342">
              <a:spcBef>
                <a:spcPts val="1687"/>
              </a:spcBef>
              <a:defRPr sz="1887"/>
            </a:pPr>
            <a:r>
              <a:rPr dirty="0" err="1"/>
              <a:t>能够决定下一步如何处理</a:t>
            </a:r>
            <a:endParaRPr dirty="0"/>
          </a:p>
          <a:p>
            <a:pPr marL="184391" indent="-184391" defTabSz="242342">
              <a:spcBef>
                <a:spcPts val="1687"/>
              </a:spcBef>
              <a:defRPr sz="1887"/>
            </a:pPr>
            <a:endParaRPr dirty="0"/>
          </a:p>
        </p:txBody>
      </p:sp>
      <p:sp>
        <p:nvSpPr>
          <p:cNvPr id="4" name="卡片上有什么内容?…">
            <a:extLst>
              <a:ext uri="{FF2B5EF4-FFF2-40B4-BE49-F238E27FC236}">
                <a16:creationId xmlns:a16="http://schemas.microsoft.com/office/drawing/2014/main" id="{72D4D2D2-EFC5-EE45-A0B3-226BAD53E6F0}"/>
              </a:ext>
            </a:extLst>
          </p:cNvPr>
          <p:cNvSpPr txBox="1">
            <a:spLocks/>
          </p:cNvSpPr>
          <p:nvPr/>
        </p:nvSpPr>
        <p:spPr>
          <a:xfrm>
            <a:off x="4572000" y="1825625"/>
            <a:ext cx="32473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rgbClr val="6A005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6A005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6A005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6A005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6A005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391" indent="-184391" defTabSz="242342">
              <a:spcBef>
                <a:spcPts val="1687"/>
              </a:spcBef>
              <a:defRPr sz="1887"/>
            </a:pPr>
            <a:r>
              <a:rPr lang="zh-CN" altLang="en-US" sz="1887" dirty="0"/>
              <a:t>常见的属性为</a:t>
            </a:r>
          </a:p>
          <a:p>
            <a:pPr marL="641591" lvl="1" indent="-184391" defTabSz="242342">
              <a:spcBef>
                <a:spcPts val="1687"/>
              </a:spcBef>
              <a:defRPr sz="1887"/>
            </a:pPr>
            <a:r>
              <a:rPr lang="zh-CN" altLang="en-US" sz="1487" dirty="0"/>
              <a:t>工作项描述</a:t>
            </a:r>
          </a:p>
          <a:p>
            <a:pPr marL="641591" lvl="1" indent="-184391" defTabSz="242342">
              <a:spcBef>
                <a:spcPts val="1687"/>
              </a:spcBef>
              <a:defRPr sz="1887"/>
            </a:pPr>
            <a:r>
              <a:rPr lang="zh-CN" altLang="en-US" sz="1487" dirty="0"/>
              <a:t>电子系统中的唯一标识</a:t>
            </a:r>
          </a:p>
          <a:p>
            <a:pPr marL="641591" lvl="1" indent="-184391" defTabSz="242342">
              <a:spcBef>
                <a:spcPts val="1687"/>
              </a:spcBef>
              <a:defRPr sz="1887"/>
            </a:pPr>
            <a:r>
              <a:rPr lang="zh-CN" altLang="en-US" sz="1487" dirty="0"/>
              <a:t>完成期限</a:t>
            </a:r>
          </a:p>
          <a:p>
            <a:pPr marL="641591" lvl="1" indent="-184391" defTabSz="242342">
              <a:spcBef>
                <a:spcPts val="1687"/>
              </a:spcBef>
              <a:defRPr sz="1887"/>
            </a:pPr>
            <a:r>
              <a:rPr lang="zh-CN" altLang="en-US" sz="1487" dirty="0"/>
              <a:t>谁在处理这个工作项</a:t>
            </a:r>
          </a:p>
          <a:p>
            <a:pPr marL="641591" lvl="1" indent="-184391" defTabSz="242342">
              <a:spcBef>
                <a:spcPts val="1687"/>
              </a:spcBef>
              <a:defRPr sz="1887"/>
            </a:pPr>
            <a:r>
              <a:rPr lang="zh-CN" altLang="en-US" sz="1487" dirty="0"/>
              <a:t>工作类型</a:t>
            </a:r>
            <a:r>
              <a:rPr lang="en-US" altLang="zh-CN" sz="1487" dirty="0"/>
              <a:t>(</a:t>
            </a:r>
            <a:r>
              <a:rPr lang="zh-CN" altLang="en-US" sz="1487" dirty="0"/>
              <a:t>比如</a:t>
            </a:r>
            <a:r>
              <a:rPr lang="en-US" altLang="zh-CN" sz="1487" dirty="0"/>
              <a:t>bug</a:t>
            </a:r>
            <a:r>
              <a:rPr lang="zh-CN" altLang="en-US" sz="1487" dirty="0"/>
              <a:t>或者常规工作</a:t>
            </a:r>
            <a:r>
              <a:rPr lang="en-US" altLang="zh-CN" sz="1487" dirty="0"/>
              <a:t>)</a:t>
            </a:r>
            <a:endParaRPr lang="zh-CN" altLang="en-US" sz="1487" dirty="0"/>
          </a:p>
        </p:txBody>
      </p:sp>
    </p:spTree>
    <p:extLst>
      <p:ext uri="{BB962C8B-B14F-4D97-AF65-F5344CB8AC3E}">
        <p14:creationId xmlns:p14="http://schemas.microsoft.com/office/powerpoint/2010/main" val="3823331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58" y="2262339"/>
            <a:ext cx="4672062" cy="433146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硬币传递游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硬币传递游戏</a:t>
            </a:r>
          </a:p>
        </p:txBody>
      </p:sp>
    </p:spTree>
    <p:extLst>
      <p:ext uri="{BB962C8B-B14F-4D97-AF65-F5344CB8AC3E}">
        <p14:creationId xmlns:p14="http://schemas.microsoft.com/office/powerpoint/2010/main" val="14583530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硬币传递游戏说明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硬币传递游戏说明</a:t>
            </a:r>
          </a:p>
        </p:txBody>
      </p:sp>
      <p:sp>
        <p:nvSpPr>
          <p:cNvPr id="155" name="你们中4 个人请围着桌子坐下来，其他人分别选择一个坐下的同事站在其身后，并掏出手机打开计时器。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372806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62523" indent="-262523" defTabSz="345030">
              <a:spcBef>
                <a:spcPts val="2461"/>
              </a:spcBef>
              <a:defRPr sz="2688"/>
            </a:pPr>
            <a:r>
              <a:rPr dirty="0"/>
              <a:t>你们中4个人请围着桌子坐下来，其他人分别选择一个坐下的同事站在其身后，并掏出手机打开计时器。</a:t>
            </a:r>
          </a:p>
          <a:p>
            <a:pPr marL="262523" indent="-262523" defTabSz="345030">
              <a:spcBef>
                <a:spcPts val="2461"/>
              </a:spcBef>
              <a:defRPr sz="2688"/>
            </a:pPr>
            <a:r>
              <a:rPr dirty="0"/>
              <a:t>每个人要把所有硬币翻一遍，然后传递给下一个人。当所有人都翻过所有硬币之后，他们就完成了工作，并交付给了客户。20枚硬币。</a:t>
            </a:r>
          </a:p>
          <a:p>
            <a:pPr marL="262523" indent="-262523" defTabSz="345030">
              <a:spcBef>
                <a:spcPts val="2461"/>
              </a:spcBef>
              <a:defRPr sz="2688"/>
            </a:pPr>
            <a:r>
              <a:rPr dirty="0"/>
              <a:t>“我来作为客户，为整个工作流计时。我会记录两个时间，一个是第一枚硬币到达我这里的时间，一个是所有20枚硬币到达我这里的时间。”</a:t>
            </a:r>
          </a:p>
          <a:p>
            <a:pPr marL="262523" indent="-262523" defTabSz="345030">
              <a:spcBef>
                <a:spcPts val="2461"/>
              </a:spcBef>
              <a:defRPr sz="2688"/>
            </a:pPr>
            <a:r>
              <a:rPr dirty="0"/>
              <a:t>我们会玩三轮这个游戏，第一轮的规则是每个工人需要把所有20枚硬币翻完后传递给下一个工人；每次翻5枚硬币；每一批次翻1个硬币。</a:t>
            </a:r>
          </a:p>
        </p:txBody>
      </p:sp>
    </p:spTree>
    <p:extLst>
      <p:ext uri="{BB962C8B-B14F-4D97-AF65-F5344CB8AC3E}">
        <p14:creationId xmlns:p14="http://schemas.microsoft.com/office/powerpoint/2010/main" val="39285224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硬币传递游戏结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硬币传递游戏结果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09" y="1761826"/>
            <a:ext cx="6218400" cy="461938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星形"/>
          <p:cNvSpPr/>
          <p:nvPr/>
        </p:nvSpPr>
        <p:spPr>
          <a:xfrm>
            <a:off x="1154179" y="4962836"/>
            <a:ext cx="615761" cy="60686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60" name="星形"/>
          <p:cNvSpPr/>
          <p:nvPr/>
        </p:nvSpPr>
        <p:spPr>
          <a:xfrm>
            <a:off x="1154179" y="5526735"/>
            <a:ext cx="615761" cy="60686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24498549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ork in Progress(WI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</a:t>
            </a:r>
            <a:r>
              <a:rPr lang="zh-CN" altLang="en-US" dirty="0"/>
              <a:t> </a:t>
            </a:r>
            <a:r>
              <a:rPr dirty="0"/>
              <a:t>in</a:t>
            </a:r>
            <a:r>
              <a:rPr lang="zh-CN" altLang="en-US" dirty="0"/>
              <a:t> </a:t>
            </a:r>
            <a:r>
              <a:rPr dirty="0"/>
              <a:t>Progress(WIP)</a:t>
            </a:r>
          </a:p>
        </p:txBody>
      </p:sp>
      <p:sp>
        <p:nvSpPr>
          <p:cNvPr id="163" name="在制品(WIP)是同时进行中的工作数量，减少在制品使其快速流过整个工作流，即前置时间缩短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 err="1"/>
              <a:t>在制品</a:t>
            </a:r>
            <a:r>
              <a:rPr lang="zh-CN" altLang="en-US" dirty="0"/>
              <a:t> </a:t>
            </a:r>
            <a:r>
              <a:rPr dirty="0"/>
              <a:t>(WIP)</a:t>
            </a:r>
            <a:r>
              <a:rPr lang="zh-CN" altLang="en-US" dirty="0"/>
              <a:t> </a:t>
            </a:r>
            <a:r>
              <a:rPr dirty="0" err="1"/>
              <a:t>是同时进行中的工作数量，减少在制品使其快速流过整个工作流，即前置时间缩短</a:t>
            </a:r>
            <a:r>
              <a:rPr dirty="0"/>
              <a:t>。</a:t>
            </a:r>
          </a:p>
          <a:p>
            <a:r>
              <a:rPr dirty="0" err="1"/>
              <a:t>我们不再关注是否每个工人的工作都是最有效率的</a:t>
            </a:r>
            <a:r>
              <a:rPr dirty="0"/>
              <a:t>；</a:t>
            </a:r>
          </a:p>
          <a:p>
            <a:r>
              <a:rPr dirty="0" err="1"/>
              <a:t>在最后一轮中，前置时间是最短的，但每个工人的工作时间都延长了，从个人来看工作效率下降了，但整个团队的效率最高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599801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限制在制品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限制在制品1</a:t>
            </a:r>
          </a:p>
        </p:txBody>
      </p:sp>
      <p:sp>
        <p:nvSpPr>
          <p:cNvPr id="166" name="致力于减少同时处理的工作项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致力于减少同时处理的工作项</a:t>
            </a:r>
            <a:endParaRPr dirty="0"/>
          </a:p>
          <a:p>
            <a:r>
              <a:rPr dirty="0" err="1"/>
              <a:t>批量规模越小，前置时间越短</a:t>
            </a:r>
            <a:endParaRPr dirty="0"/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 err="1"/>
              <a:t>流动效率提升的同时资源效率会有所降低</a:t>
            </a:r>
            <a:endParaRPr dirty="0"/>
          </a:p>
          <a:p>
            <a:pPr lvl="1"/>
            <a:r>
              <a:rPr lang="en-US" altLang="zh-CN" dirty="0"/>
              <a:t>(</a:t>
            </a:r>
            <a:r>
              <a:rPr dirty="0" err="1"/>
              <a:t>类似传递硬币的游戏或模拟方法是教人抽象概念的很有力的方式</a:t>
            </a:r>
            <a:r>
              <a:rPr lang="en-US" altLang="zh-CN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6903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限制在制品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限制在制品2</a:t>
            </a:r>
          </a:p>
        </p:txBody>
      </p:sp>
      <p:sp>
        <p:nvSpPr>
          <p:cNvPr id="169" name="立即实施:停止立项并开始完成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立即实施:停止立项并开始完成</a:t>
            </a:r>
            <a:endParaRPr dirty="0"/>
          </a:p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限制在制品将使改进机会浮出水面</a:t>
            </a:r>
            <a:endParaRPr dirty="0"/>
          </a:p>
          <a:p>
            <a:pPr marL="462541" lvl="1" indent="-231270" defTabSz="303956">
              <a:spcBef>
                <a:spcPts val="2180"/>
              </a:spcBef>
              <a:defRPr sz="2368"/>
            </a:pPr>
            <a:r>
              <a:rPr dirty="0" err="1"/>
              <a:t>着手改进后会获得更快的流动</a:t>
            </a:r>
            <a:endParaRPr dirty="0"/>
          </a:p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不要企图找到一个唯一正确的数字作为团队的在制品限制规模</a:t>
            </a:r>
            <a:r>
              <a:rPr lang="en-US" altLang="zh-CN" dirty="0"/>
              <a:t>.</a:t>
            </a:r>
            <a:endParaRPr dirty="0"/>
          </a:p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在制品限制不是仅为了设立规则，而是为了触发讨论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5685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紧急工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紧急工作</a:t>
            </a:r>
          </a:p>
        </p:txBody>
      </p:sp>
      <p:sp>
        <p:nvSpPr>
          <p:cNvPr id="172" name="快速通道…"/>
          <p:cNvSpPr txBox="1">
            <a:spLocks noGrp="1"/>
          </p:cNvSpPr>
          <p:nvPr>
            <p:ph type="body" idx="1"/>
          </p:nvPr>
        </p:nvSpPr>
        <p:spPr>
          <a:xfrm>
            <a:off x="669727" y="3024765"/>
            <a:ext cx="7804547" cy="321708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65639" indent="-165639" defTabSz="217697">
              <a:spcBef>
                <a:spcPts val="1547"/>
              </a:spcBef>
              <a:defRPr sz="1695"/>
            </a:pPr>
            <a:r>
              <a:rPr dirty="0" err="1"/>
              <a:t>快速通道</a:t>
            </a:r>
            <a:endParaRPr dirty="0"/>
          </a:p>
          <a:p>
            <a:pPr marL="165639" indent="-165639" defTabSz="217697">
              <a:spcBef>
                <a:spcPts val="1547"/>
              </a:spcBef>
              <a:defRPr sz="1695"/>
            </a:pPr>
            <a:r>
              <a:rPr dirty="0" err="1"/>
              <a:t>处理特殊情况的常用方式</a:t>
            </a:r>
            <a:endParaRPr dirty="0"/>
          </a:p>
          <a:p>
            <a:pPr marL="331279" lvl="1" indent="-165639" defTabSz="217697">
              <a:spcBef>
                <a:spcPts val="1547"/>
              </a:spcBef>
              <a:defRPr sz="1695"/>
            </a:pPr>
            <a:r>
              <a:rPr dirty="0" err="1"/>
              <a:t>如紧急工作</a:t>
            </a:r>
            <a:endParaRPr dirty="0"/>
          </a:p>
          <a:p>
            <a:pPr marL="165639" indent="-165639" defTabSz="217697">
              <a:spcBef>
                <a:spcPts val="1547"/>
              </a:spcBef>
              <a:defRPr sz="1695"/>
            </a:pPr>
            <a:r>
              <a:rPr dirty="0" err="1"/>
              <a:t>通常在白板上刻划为单独通道</a:t>
            </a:r>
            <a:endParaRPr dirty="0"/>
          </a:p>
          <a:p>
            <a:pPr marL="165639" indent="-165639" defTabSz="217697">
              <a:spcBef>
                <a:spcPts val="1547"/>
              </a:spcBef>
              <a:defRPr sz="1695"/>
            </a:pPr>
            <a:r>
              <a:rPr dirty="0" err="1"/>
              <a:t>快速通道的相关规则如下</a:t>
            </a:r>
            <a:r>
              <a:rPr dirty="0"/>
              <a:t>:</a:t>
            </a:r>
          </a:p>
          <a:p>
            <a:pPr marL="331279" lvl="1" indent="-165639" defTabSz="217697">
              <a:spcBef>
                <a:spcPts val="1547"/>
              </a:spcBef>
              <a:defRPr sz="1695"/>
            </a:pPr>
            <a:r>
              <a:rPr dirty="0" err="1"/>
              <a:t>任何时候最多只能有一个工作项在快速通道内</a:t>
            </a:r>
            <a:endParaRPr dirty="0"/>
          </a:p>
          <a:p>
            <a:pPr marL="331279" lvl="1" indent="-165639" defTabSz="217697">
              <a:spcBef>
                <a:spcPts val="1547"/>
              </a:spcBef>
              <a:defRPr sz="1695"/>
            </a:pPr>
            <a:r>
              <a:rPr dirty="0" err="1"/>
              <a:t>每周最多有一个紧急工作</a:t>
            </a:r>
            <a:endParaRPr dirty="0"/>
          </a:p>
          <a:p>
            <a:pPr marL="331279" lvl="1" indent="-165639" defTabSz="217697">
              <a:spcBef>
                <a:spcPts val="1547"/>
              </a:spcBef>
              <a:defRPr sz="1695"/>
            </a:pPr>
            <a:r>
              <a:rPr dirty="0" err="1"/>
              <a:t>快速通道内的工作项无需计入在制品限制</a:t>
            </a:r>
            <a:endParaRPr dirty="0"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42" y="1269267"/>
            <a:ext cx="6938368" cy="1598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37748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度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度量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0" y="1626192"/>
            <a:ext cx="3955096" cy="2318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49" y="1714356"/>
            <a:ext cx="3429001" cy="38933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511679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度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度量</a:t>
            </a:r>
          </a:p>
        </p:txBody>
      </p:sp>
      <p:sp>
        <p:nvSpPr>
          <p:cNvPr id="180" name="有利于团队改进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有利于团队改进</a:t>
            </a:r>
            <a:endParaRPr dirty="0"/>
          </a:p>
          <a:p>
            <a:r>
              <a:rPr dirty="0" err="1"/>
              <a:t>团队自己选择度量指标，但不要将度量指标用于绩效考核</a:t>
            </a:r>
            <a:endParaRPr dirty="0"/>
          </a:p>
          <a:p>
            <a:r>
              <a:rPr dirty="0" err="1"/>
              <a:t>两个常用的度量指标为</a:t>
            </a:r>
            <a:r>
              <a:rPr dirty="0"/>
              <a:t>:</a:t>
            </a:r>
          </a:p>
          <a:p>
            <a:pPr lvl="1"/>
            <a:r>
              <a:rPr dirty="0" err="1"/>
              <a:t>前置时间是整个工作流的时间</a:t>
            </a:r>
            <a:endParaRPr dirty="0"/>
          </a:p>
          <a:p>
            <a:pPr lvl="1"/>
            <a:r>
              <a:rPr dirty="0" err="1"/>
              <a:t>吞吐量是一定时间段内完成的工作项数量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277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定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定义</a:t>
            </a:r>
          </a:p>
        </p:txBody>
      </p:sp>
      <p:sp>
        <p:nvSpPr>
          <p:cNvPr id="122" name="看板方法，由David Anderson创立，它脱胎于大野耐一所创立的丰田生产方式（TPS），以及埃利亚胡·高德拉特（Eli Gol-dratt）的约束理论（TOC），并结合统计质量控制（SQC）、排队论（QT）、工业工程（IE）、软件成熟度模型（CMMI）等多个领域的知识，在软件开发社区中获得了极高的关注度，并迅速传播开来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 err="1"/>
              <a:t>看板方法，由David</a:t>
            </a:r>
            <a:r>
              <a:rPr lang="zh-CN" altLang="en-US" dirty="0"/>
              <a:t> </a:t>
            </a:r>
            <a:r>
              <a:rPr dirty="0" err="1"/>
              <a:t>Anderson创立，它脱胎于大野耐一所创立的丰田生产方式（TPS</a:t>
            </a:r>
            <a:r>
              <a:rPr dirty="0"/>
              <a:t>），</a:t>
            </a:r>
            <a:r>
              <a:rPr dirty="0" err="1"/>
              <a:t>以及埃利亚胡·高德拉特（EliGol-dratt）的约束理论（TOC</a:t>
            </a:r>
            <a:r>
              <a:rPr dirty="0"/>
              <a:t>），</a:t>
            </a:r>
            <a:r>
              <a:rPr dirty="0" err="1"/>
              <a:t>并结合统计质量控制（SQC</a:t>
            </a:r>
            <a:r>
              <a:rPr dirty="0"/>
              <a:t>）、</a:t>
            </a:r>
            <a:r>
              <a:rPr dirty="0" err="1"/>
              <a:t>排队论（QT</a:t>
            </a:r>
            <a:r>
              <a:rPr dirty="0"/>
              <a:t>）、</a:t>
            </a:r>
            <a:r>
              <a:rPr dirty="0" err="1"/>
              <a:t>工业工程（IE</a:t>
            </a:r>
            <a:r>
              <a:rPr dirty="0"/>
              <a:t>）、</a:t>
            </a:r>
            <a:r>
              <a:rPr dirty="0" err="1"/>
              <a:t>软件成熟度模型（CMMI）等多个领域的知识，在软件开发社区中获得了极高的关注度，并迅速传播开来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0097444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看板例子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看板例子2</a:t>
            </a:r>
          </a:p>
        </p:txBody>
      </p:sp>
      <p:sp>
        <p:nvSpPr>
          <p:cNvPr id="183" name="（来自Kanban and Scrum making the most of both一书）"/>
          <p:cNvSpPr txBox="1">
            <a:spLocks noGrp="1"/>
          </p:cNvSpPr>
          <p:nvPr>
            <p:ph type="body" sz="quarter" idx="1"/>
          </p:nvPr>
        </p:nvSpPr>
        <p:spPr>
          <a:xfrm>
            <a:off x="669727" y="1821657"/>
            <a:ext cx="7804547" cy="976117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dirty="0"/>
              <a:t>（</a:t>
            </a:r>
            <a:r>
              <a:rPr dirty="0" err="1"/>
              <a:t>来自Kanban</a:t>
            </a:r>
            <a:r>
              <a:rPr lang="zh-CN" altLang="en-US" dirty="0"/>
              <a:t> </a:t>
            </a:r>
            <a:r>
              <a:rPr dirty="0"/>
              <a:t>and</a:t>
            </a:r>
            <a:r>
              <a:rPr lang="zh-CN" altLang="en-US" dirty="0"/>
              <a:t> </a:t>
            </a:r>
            <a:r>
              <a:rPr dirty="0"/>
              <a:t>Scrum</a:t>
            </a:r>
            <a:r>
              <a:rPr lang="zh-CN" altLang="en-US" dirty="0"/>
              <a:t> </a:t>
            </a:r>
            <a:r>
              <a:rPr dirty="0"/>
              <a:t>making</a:t>
            </a:r>
            <a:r>
              <a:rPr lang="zh-CN" altLang="en-US" dirty="0"/>
              <a:t> </a:t>
            </a:r>
            <a:r>
              <a:rPr dirty="0"/>
              <a:t>the</a:t>
            </a:r>
            <a:r>
              <a:rPr lang="zh-CN" altLang="en-US" dirty="0"/>
              <a:t> </a:t>
            </a:r>
            <a:r>
              <a:rPr dirty="0"/>
              <a:t>most</a:t>
            </a:r>
            <a:r>
              <a:rPr lang="zh-CN" altLang="en-US" dirty="0"/>
              <a:t> </a:t>
            </a:r>
            <a:r>
              <a:rPr dirty="0"/>
              <a:t>of</a:t>
            </a:r>
            <a:r>
              <a:rPr lang="zh-CN" altLang="en-US" dirty="0"/>
              <a:t> </a:t>
            </a:r>
            <a:r>
              <a:rPr dirty="0" err="1"/>
              <a:t>both一书</a:t>
            </a:r>
            <a:r>
              <a:rPr dirty="0"/>
              <a:t>）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6" y="2562316"/>
            <a:ext cx="5249635" cy="42910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0942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87" y="0"/>
            <a:ext cx="5676427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21714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82" y="-1"/>
            <a:ext cx="5706837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68758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27" y="948668"/>
            <a:ext cx="5405747" cy="43617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06164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72" y="724267"/>
            <a:ext cx="5825057" cy="50734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87751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看板不是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看板不是？</a:t>
            </a:r>
          </a:p>
        </p:txBody>
      </p:sp>
      <p:sp>
        <p:nvSpPr>
          <p:cNvPr id="201" name="看板并不是一种软件开发生命周期的方法学，也不是一种项目管理的方法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看板并不是一种软件开发生命周期的方法学，也不是一种项目管理的方法。</a:t>
            </a:r>
          </a:p>
          <a:p>
            <a:r>
              <a:t>实施看板时，需要当前已经有一些在运行的过程，这样便可应用看板来逐步改变当前运行的过程。</a:t>
            </a:r>
          </a:p>
        </p:txBody>
      </p:sp>
    </p:spTree>
    <p:extLst>
      <p:ext uri="{BB962C8B-B14F-4D97-AF65-F5344CB8AC3E}">
        <p14:creationId xmlns:p14="http://schemas.microsoft.com/office/powerpoint/2010/main" val="40046320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Kanban 与 Scr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Kanban</a:t>
            </a:r>
            <a:r>
              <a:rPr lang="zh-CN" altLang="en-US" dirty="0"/>
              <a:t> </a:t>
            </a:r>
            <a:r>
              <a:rPr dirty="0" err="1"/>
              <a:t>与</a:t>
            </a:r>
            <a:r>
              <a:rPr lang="zh-CN" altLang="en-US" dirty="0"/>
              <a:t> </a:t>
            </a:r>
            <a:r>
              <a:rPr dirty="0"/>
              <a:t>Scrum</a:t>
            </a:r>
          </a:p>
        </p:txBody>
      </p:sp>
      <p:sp>
        <p:nvSpPr>
          <p:cNvPr id="204" name="看板更加适应支撑维护团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看板更加适应支撑维护团队</a:t>
            </a:r>
            <a:endParaRPr dirty="0"/>
          </a:p>
          <a:p>
            <a:r>
              <a:rPr dirty="0" err="1"/>
              <a:t>Scrum更加适应全新开发团队</a:t>
            </a:r>
            <a:endParaRPr dirty="0"/>
          </a:p>
          <a:p>
            <a:r>
              <a:rPr dirty="0"/>
              <a:t>（</a:t>
            </a:r>
            <a:r>
              <a:rPr dirty="0" err="1"/>
              <a:t>不绝对</a:t>
            </a:r>
            <a:r>
              <a:rPr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23333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crum 和看板都是过程工具"/>
          <p:cNvSpPr txBox="1">
            <a:spLocks noGrp="1"/>
          </p:cNvSpPr>
          <p:nvPr>
            <p:ph type="title"/>
          </p:nvPr>
        </p:nvSpPr>
        <p:spPr>
          <a:xfrm>
            <a:off x="693982" y="178594"/>
            <a:ext cx="7804548" cy="1518047"/>
          </a:xfrm>
          <a:prstGeom prst="rect">
            <a:avLst/>
          </a:prstGeom>
        </p:spPr>
        <p:txBody>
          <a:bodyPr>
            <a:noAutofit/>
          </a:bodyPr>
          <a:lstStyle>
            <a:lvl1pPr defTabSz="514095">
              <a:defRPr sz="7040"/>
            </a:lvl1pPr>
          </a:lstStyle>
          <a:p>
            <a:r>
              <a:rPr sz="4800" dirty="0" err="1"/>
              <a:t>Scrum和看板都是过程工具</a:t>
            </a:r>
            <a:endParaRPr sz="4800" dirty="0"/>
          </a:p>
        </p:txBody>
      </p:sp>
      <p:sp>
        <p:nvSpPr>
          <p:cNvPr id="210" name="Scrum 和看板都是适应性很强的，但相对而言，Scrum 更规范一些。Scrum 多了些约束，少了些选择。"/>
          <p:cNvSpPr txBox="1">
            <a:spLocks noGrp="1"/>
          </p:cNvSpPr>
          <p:nvPr>
            <p:ph type="body" sz="quarter" idx="1"/>
          </p:nvPr>
        </p:nvSpPr>
        <p:spPr>
          <a:xfrm>
            <a:off x="669727" y="1821657"/>
            <a:ext cx="7804547" cy="13866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dirty="0" err="1"/>
              <a:t>Scrum和看板都是适应性很强的，但相对而言，Scrum更规范一些。Scrum多了些约束，少了些选择</a:t>
            </a:r>
            <a:r>
              <a:rPr dirty="0"/>
              <a:t>。</a:t>
            </a:r>
          </a:p>
        </p:txBody>
      </p:sp>
      <p:pic>
        <p:nvPicPr>
          <p:cNvPr id="21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54" y="3046450"/>
            <a:ext cx="6032357" cy="37921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856487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UP 的规范性相当强──它有 30 多种角色，20 多种活动，70 多种工件；…"/>
          <p:cNvSpPr txBox="1">
            <a:spLocks noGrp="1"/>
          </p:cNvSpPr>
          <p:nvPr>
            <p:ph type="body" idx="1"/>
          </p:nvPr>
        </p:nvSpPr>
        <p:spPr>
          <a:xfrm>
            <a:off x="669727" y="525234"/>
            <a:ext cx="7804547" cy="571661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65649" indent="-265649" defTabSz="349138">
              <a:spcBef>
                <a:spcPts val="2461"/>
              </a:spcBef>
              <a:defRPr sz="2720"/>
            </a:pPr>
            <a:r>
              <a:rPr dirty="0" err="1"/>
              <a:t>RUP的规范性相当强</a:t>
            </a:r>
            <a:r>
              <a:rPr dirty="0"/>
              <a:t>──它有30多种角色，20多种活动，70多种工件；</a:t>
            </a:r>
          </a:p>
          <a:p>
            <a:pPr marL="265649" indent="-265649" defTabSz="349138">
              <a:spcBef>
                <a:spcPts val="2461"/>
              </a:spcBef>
              <a:defRPr sz="2720"/>
            </a:pPr>
            <a:r>
              <a:rPr dirty="0"/>
              <a:t>XP(</a:t>
            </a:r>
            <a:r>
              <a:rPr dirty="0" err="1"/>
              <a:t>极限编程</a:t>
            </a:r>
            <a:r>
              <a:rPr dirty="0"/>
              <a:t>)</a:t>
            </a:r>
            <a:r>
              <a:rPr dirty="0" err="1"/>
              <a:t>比Scrum又规范一些。它囊括了Scrum的大部分内容，还多了很多相当具体的工程实践，例如测试驱动开发和结对编程</a:t>
            </a:r>
            <a:r>
              <a:rPr dirty="0"/>
              <a:t>。</a:t>
            </a:r>
          </a:p>
          <a:p>
            <a:pPr marL="265649" indent="-265649" defTabSz="349138">
              <a:spcBef>
                <a:spcPts val="2461"/>
              </a:spcBef>
              <a:defRPr sz="2720"/>
            </a:pPr>
            <a:r>
              <a:rPr dirty="0" err="1"/>
              <a:t>Scrum的规范性比XP弱，因为它没有规定任何具体的工程实践。但它又比看板规范，因为它规定了迭代和跨功能团队之类的东西</a:t>
            </a:r>
            <a:r>
              <a:rPr dirty="0"/>
              <a:t>。</a:t>
            </a:r>
          </a:p>
          <a:p>
            <a:pPr marL="265649" indent="-265649" defTabSz="349138">
              <a:spcBef>
                <a:spcPts val="2461"/>
              </a:spcBef>
              <a:defRPr sz="2720"/>
            </a:pPr>
            <a:r>
              <a:rPr dirty="0"/>
              <a:t>Scrum和RUP的主要区别在于，RUP给你的东西太多了，你得自己把不需要的东西去掉;而Scrum给你的东西太少了，你得自己把需要的东西加进来。</a:t>
            </a:r>
          </a:p>
          <a:p>
            <a:pPr marL="265649" indent="-265649" defTabSz="349138">
              <a:spcBef>
                <a:spcPts val="2461"/>
              </a:spcBef>
              <a:defRPr sz="2720"/>
            </a:pPr>
            <a:r>
              <a:rPr dirty="0" err="1"/>
              <a:t>看板几乎对任何做法都是开放的。它仅有的约束就是将流程可视化和限制在制品。它离做什么都行只有几步之遥，但仍有令人惊异的力量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637121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别把自己绑在一种工具上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5400" dirty="0" err="1"/>
              <a:t>别把自己绑在一种工具上</a:t>
            </a:r>
            <a:endParaRPr sz="5400" dirty="0"/>
          </a:p>
        </p:txBody>
      </p:sp>
      <p:sp>
        <p:nvSpPr>
          <p:cNvPr id="216" name="把工具搭配着用，用在合适的地方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78149" indent="-278149" defTabSz="365568">
              <a:spcBef>
                <a:spcPts val="2601"/>
              </a:spcBef>
              <a:defRPr sz="2848"/>
            </a:pPr>
            <a:r>
              <a:rPr dirty="0" err="1"/>
              <a:t>把工具搭配着用，用在合适的地方</a:t>
            </a:r>
            <a:r>
              <a:rPr dirty="0"/>
              <a:t>。</a:t>
            </a:r>
          </a:p>
          <a:p>
            <a:pPr marL="278149" indent="-278149" defTabSz="365568">
              <a:spcBef>
                <a:spcPts val="2601"/>
              </a:spcBef>
              <a:defRPr sz="2848"/>
            </a:pP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无法想象几乎不用XP的Scrum团队还能成功</a:t>
            </a:r>
            <a:r>
              <a:rPr dirty="0" err="1"/>
              <a:t>。很多看板团队也在做每日立会</a:t>
            </a:r>
            <a:r>
              <a:rPr dirty="0"/>
              <a:t>(</a:t>
            </a:r>
            <a:r>
              <a:rPr dirty="0" err="1"/>
              <a:t>Scrum实践</a:t>
            </a:r>
            <a:r>
              <a:rPr dirty="0"/>
              <a:t>)。</a:t>
            </a:r>
            <a:r>
              <a:rPr dirty="0" err="1"/>
              <a:t>有些Scrum团队也把backlog条目写成用例</a:t>
            </a:r>
            <a:r>
              <a:rPr dirty="0"/>
              <a:t>(</a:t>
            </a:r>
            <a:r>
              <a:rPr dirty="0" err="1"/>
              <a:t>RUP实践</a:t>
            </a:r>
            <a:r>
              <a:rPr dirty="0"/>
              <a:t>)，</a:t>
            </a:r>
            <a:r>
              <a:rPr dirty="0" err="1"/>
              <a:t>还会限制队列大小</a:t>
            </a:r>
            <a:r>
              <a:rPr dirty="0"/>
              <a:t>(</a:t>
            </a:r>
            <a:r>
              <a:rPr dirty="0" err="1"/>
              <a:t>看板实践</a:t>
            </a:r>
            <a:r>
              <a:rPr dirty="0"/>
              <a:t>)。</a:t>
            </a:r>
            <a:r>
              <a:rPr dirty="0" err="1"/>
              <a:t>只要有用就行</a:t>
            </a:r>
            <a:r>
              <a:rPr dirty="0"/>
              <a:t>。</a:t>
            </a:r>
          </a:p>
          <a:p>
            <a:pPr marL="278149" indent="-278149" defTabSz="365568">
              <a:spcBef>
                <a:spcPts val="2601"/>
              </a:spcBef>
              <a:defRPr sz="2848"/>
            </a:pPr>
            <a:r>
              <a:rPr dirty="0" err="1"/>
              <a:t>不过我们还是要关注每样工具有哪些约束的。假如你在用Scrum，又决定不用固定时长的迭代</a:t>
            </a:r>
            <a:r>
              <a:rPr dirty="0"/>
              <a:t>(或是其他任一款Scrum的要素，3355)，就不要说你在用Scrum了。Scrum本身已经足够浓缩了，如果你去掉一些东西，然后还叫它Scrum，那这个词就失去了意义，只会带来困扰。</a:t>
            </a:r>
          </a:p>
        </p:txBody>
      </p:sp>
    </p:spTree>
    <p:extLst>
      <p:ext uri="{BB962C8B-B14F-4D97-AF65-F5344CB8AC3E}">
        <p14:creationId xmlns:p14="http://schemas.microsoft.com/office/powerpoint/2010/main" val="39356139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历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历史</a:t>
            </a:r>
          </a:p>
        </p:txBody>
      </p:sp>
      <p:sp>
        <p:nvSpPr>
          <p:cNvPr id="125" name="大卫·J. 安德森(David J. Anderso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dirty="0" err="1"/>
              <a:t>大卫·J.安德森</a:t>
            </a:r>
            <a:r>
              <a:rPr dirty="0"/>
              <a:t>(David</a:t>
            </a:r>
            <a:r>
              <a:rPr lang="zh-CN" altLang="en-US" dirty="0"/>
              <a:t> </a:t>
            </a:r>
            <a:r>
              <a:rPr dirty="0"/>
              <a:t>J.</a:t>
            </a:r>
            <a:r>
              <a:rPr lang="zh-CN" altLang="en-US" dirty="0"/>
              <a:t> </a:t>
            </a:r>
            <a:r>
              <a:rPr dirty="0"/>
              <a:t>Anderson)</a:t>
            </a:r>
          </a:p>
          <a:p>
            <a:r>
              <a:rPr dirty="0" err="1"/>
              <a:t>看板（Kanban</a:t>
            </a:r>
            <a:r>
              <a:rPr dirty="0"/>
              <a:t>）（大写字母“K”开头）方法指的是自2006—2008年间在Corbis公司涌现的渐进增量式的过程改进方法学。这是一个渐进的（evolutionary）和增量式的（incremental）过程。</a:t>
            </a:r>
          </a:p>
          <a:p>
            <a:r>
              <a:rPr dirty="0" err="1"/>
              <a:t>看板（kan-ban</a:t>
            </a:r>
            <a:r>
              <a:rPr dirty="0"/>
              <a:t>）（小写字母开头）是一个日语词汇，英文字面意思是“</a:t>
            </a:r>
            <a:r>
              <a:rPr dirty="0" err="1"/>
              <a:t>信号卡</a:t>
            </a:r>
            <a:r>
              <a:rPr dirty="0"/>
              <a:t>”（signal</a:t>
            </a:r>
            <a:r>
              <a:rPr lang="zh-CN" altLang="en-US" dirty="0"/>
              <a:t> </a:t>
            </a:r>
            <a:r>
              <a:rPr dirty="0"/>
              <a:t>card）。</a:t>
            </a:r>
          </a:p>
        </p:txBody>
      </p:sp>
    </p:spTree>
    <p:extLst>
      <p:ext uri="{BB962C8B-B14F-4D97-AF65-F5344CB8AC3E}">
        <p14:creationId xmlns:p14="http://schemas.microsoft.com/office/powerpoint/2010/main" val="217756897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经验主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经验主义</a:t>
            </a:r>
          </a:p>
        </p:txBody>
      </p:sp>
      <p:sp>
        <p:nvSpPr>
          <p:cNvPr id="219" name="Scrum 和看板都是经验主义的产物，你用的时候需要先进行试验，然后根据自己的环境作调整。…"/>
          <p:cNvSpPr txBox="1">
            <a:spLocks noGrp="1"/>
          </p:cNvSpPr>
          <p:nvPr>
            <p:ph type="body" sz="half" idx="1"/>
          </p:nvPr>
        </p:nvSpPr>
        <p:spPr>
          <a:xfrm>
            <a:off x="669727" y="1821656"/>
            <a:ext cx="7804547" cy="1874689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78149" indent="-278149" defTabSz="365568">
              <a:spcBef>
                <a:spcPts val="2601"/>
              </a:spcBef>
              <a:defRPr sz="2848"/>
            </a:pPr>
            <a:r>
              <a:rPr dirty="0" err="1"/>
              <a:t>Scrum和看板都是经验主义的产物，你用的时候需要先进行试验，然后根据自己的环境作调整</a:t>
            </a:r>
            <a:r>
              <a:rPr dirty="0"/>
              <a:t>。</a:t>
            </a:r>
          </a:p>
          <a:p>
            <a:pPr marL="278149" indent="-278149" defTabSz="365568">
              <a:spcBef>
                <a:spcPts val="2601"/>
              </a:spcBef>
              <a:defRPr sz="2848"/>
            </a:pPr>
            <a:r>
              <a:rPr dirty="0" err="1"/>
              <a:t>它最核心的一点就是反馈环。改变</a:t>
            </a:r>
            <a:r>
              <a:rPr dirty="0"/>
              <a:t>=&gt;</a:t>
            </a:r>
            <a:r>
              <a:rPr dirty="0" err="1"/>
              <a:t>检查结果</a:t>
            </a:r>
            <a:r>
              <a:rPr dirty="0"/>
              <a:t>=&gt;</a:t>
            </a:r>
            <a:r>
              <a:rPr dirty="0" err="1"/>
              <a:t>从中学习</a:t>
            </a:r>
            <a:r>
              <a:rPr dirty="0"/>
              <a:t>=&gt;</a:t>
            </a:r>
            <a:r>
              <a:rPr dirty="0" err="1"/>
              <a:t>继续改变。一般而言，反馈环越短越好，这样可以快速调整过程</a:t>
            </a:r>
            <a:r>
              <a:rPr dirty="0"/>
              <a:t>。</a:t>
            </a:r>
          </a:p>
        </p:txBody>
      </p:sp>
      <p:pic>
        <p:nvPicPr>
          <p:cNvPr id="2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56" y="3922044"/>
            <a:ext cx="2518173" cy="200918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crum反馈环"/>
          <p:cNvSpPr txBox="1"/>
          <p:nvPr/>
        </p:nvSpPr>
        <p:spPr>
          <a:xfrm>
            <a:off x="1335226" y="6206514"/>
            <a:ext cx="98264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Scrum反馈环</a:t>
            </a:r>
          </a:p>
        </p:txBody>
      </p:sp>
      <p:sp>
        <p:nvSpPr>
          <p:cNvPr id="222" name="• 平均生产周期。每次有任务到达“Done”这一列(不管它叫什么吧，反正是最右边那一列)的时候就更新数据。…"/>
          <p:cNvSpPr txBox="1"/>
          <p:nvPr/>
        </p:nvSpPr>
        <p:spPr>
          <a:xfrm>
            <a:off x="4277486" y="3573263"/>
            <a:ext cx="4095358" cy="258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lnSpc>
                <a:spcPts val="3164"/>
              </a:lnSpc>
              <a:spcBef>
                <a:spcPts val="844"/>
              </a:spcBef>
              <a:defRPr sz="23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617" dirty="0"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sz="1617" dirty="0" err="1"/>
              <a:t>平均生产周期。每次有任务到达</a:t>
            </a:r>
            <a:r>
              <a:rPr sz="1617" dirty="0" err="1">
                <a:latin typeface="Calibri"/>
                <a:ea typeface="Calibri"/>
                <a:cs typeface="Calibri"/>
                <a:sym typeface="Calibri"/>
              </a:rPr>
              <a:t>“Done”</a:t>
            </a:r>
            <a:r>
              <a:rPr sz="1617" dirty="0" err="1"/>
              <a:t>这一列</a:t>
            </a:r>
            <a:r>
              <a:rPr sz="1617" dirty="0"/>
              <a:t>(</a:t>
            </a:r>
            <a:r>
              <a:rPr sz="1617" dirty="0" err="1"/>
              <a:t>不管它叫什么吧，反正是最右边那一列</a:t>
            </a:r>
            <a:r>
              <a:rPr sz="1617" dirty="0"/>
              <a:t>)</a:t>
            </a:r>
            <a:r>
              <a:rPr sz="1617" dirty="0" err="1"/>
              <a:t>的时候就更新数据</a:t>
            </a:r>
            <a:r>
              <a:rPr sz="1617" dirty="0"/>
              <a:t>。</a:t>
            </a:r>
            <a:endParaRPr sz="1617" dirty="0">
              <a:latin typeface="Times"/>
              <a:ea typeface="Times"/>
              <a:cs typeface="Times"/>
              <a:sym typeface="Times"/>
            </a:endParaRPr>
          </a:p>
          <a:p>
            <a:pPr defTabSz="321457">
              <a:lnSpc>
                <a:spcPts val="3164"/>
              </a:lnSpc>
              <a:spcBef>
                <a:spcPts val="844"/>
              </a:spcBef>
              <a:defRPr sz="2300" b="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1617" dirty="0"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sz="1617" dirty="0"/>
              <a:t>瓶颈。典型症状就是</a:t>
            </a:r>
            <a:r>
              <a:rPr sz="1617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sz="1617" dirty="0"/>
              <a:t>列里面堆满了卡片，但是</a:t>
            </a:r>
            <a:r>
              <a:rPr sz="1617" dirty="0">
                <a:latin typeface="Calibri"/>
                <a:ea typeface="Calibri"/>
                <a:cs typeface="Calibri"/>
                <a:sym typeface="Calibri"/>
              </a:rPr>
              <a:t>X+1</a:t>
            </a:r>
            <a:r>
              <a:rPr sz="1617" dirty="0"/>
              <a:t>列里空空如也。找找板上哪里有</a:t>
            </a:r>
            <a:r>
              <a:rPr sz="1617" dirty="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sz="1617" dirty="0"/>
              <a:t>气泡</a:t>
            </a:r>
            <a:r>
              <a:rPr sz="1617" dirty="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sz="1617" dirty="0"/>
              <a:t>吧。</a:t>
            </a:r>
          </a:p>
        </p:txBody>
      </p:sp>
      <p:sp>
        <p:nvSpPr>
          <p:cNvPr id="223" name="Kanban反馈"/>
          <p:cNvSpPr txBox="1"/>
          <p:nvPr/>
        </p:nvSpPr>
        <p:spPr>
          <a:xfrm>
            <a:off x="5678982" y="6206514"/>
            <a:ext cx="90249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Kanban反馈</a:t>
            </a:r>
          </a:p>
        </p:txBody>
      </p:sp>
    </p:spTree>
    <p:extLst>
      <p:ext uri="{BB962C8B-B14F-4D97-AF65-F5344CB8AC3E}">
        <p14:creationId xmlns:p14="http://schemas.microsoft.com/office/powerpoint/2010/main" val="31155711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寻找WIP例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寻找WIP例子</a:t>
            </a:r>
          </a:p>
        </p:txBody>
      </p:sp>
      <p:pic>
        <p:nvPicPr>
          <p:cNvPr id="22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7" y="1454426"/>
            <a:ext cx="4204671" cy="2405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60" y="3811437"/>
            <a:ext cx="6179344" cy="288429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资源利用率低"/>
          <p:cNvSpPr txBox="1"/>
          <p:nvPr/>
        </p:nvSpPr>
        <p:spPr>
          <a:xfrm>
            <a:off x="4816989" y="2757652"/>
            <a:ext cx="104355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资源利用率低</a:t>
            </a:r>
          </a:p>
        </p:txBody>
      </p:sp>
    </p:spTree>
    <p:extLst>
      <p:ext uri="{BB962C8B-B14F-4D97-AF65-F5344CB8AC3E}">
        <p14:creationId xmlns:p14="http://schemas.microsoft.com/office/powerpoint/2010/main" val="32752088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98" y="160950"/>
            <a:ext cx="6696004" cy="6536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星形"/>
          <p:cNvSpPr/>
          <p:nvPr/>
        </p:nvSpPr>
        <p:spPr>
          <a:xfrm>
            <a:off x="5651231" y="6022430"/>
            <a:ext cx="585826" cy="56076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6445165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IP 上限提醒我们要采取行动，改善瓶颈;而不是把没完成的工作堆啊堆啊堆啊堆个没完。"/>
          <p:cNvSpPr txBox="1">
            <a:spLocks noGrp="1"/>
          </p:cNvSpPr>
          <p:nvPr>
            <p:ph type="title"/>
          </p:nvPr>
        </p:nvSpPr>
        <p:spPr>
          <a:xfrm>
            <a:off x="669727" y="1096157"/>
            <a:ext cx="7804547" cy="151804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15468">
              <a:defRPr sz="4320"/>
            </a:lvl1pPr>
          </a:lstStyle>
          <a:p>
            <a:r>
              <a:rPr dirty="0" err="1"/>
              <a:t>WIP上限提醒我们要采取行动，改善瓶颈</a:t>
            </a:r>
            <a:r>
              <a:rPr err="1"/>
              <a:t>;</a:t>
            </a:r>
            <a:r>
              <a:t>而不是把没完成的工作堆个没完</a:t>
            </a:r>
            <a:r>
              <a:rPr dirty="0"/>
              <a:t>。</a:t>
            </a:r>
          </a:p>
        </p:txBody>
      </p:sp>
      <p:sp>
        <p:nvSpPr>
          <p:cNvPr id="234" name="但要是 WIP 当初设成 4 的话，我们早就能有所反应了，这样平均生产周期还能表现得好点。所以这是要平衡的。我们度量平均生产周期，不断优化 WIP上 限，以此优化总生产周期。"/>
          <p:cNvSpPr txBox="1"/>
          <p:nvPr/>
        </p:nvSpPr>
        <p:spPr>
          <a:xfrm>
            <a:off x="669727" y="3449526"/>
            <a:ext cx="7804547" cy="2616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normAutofit/>
          </a:bodyPr>
          <a:lstStyle/>
          <a:p>
            <a:pPr defTabSz="213590">
              <a:defRPr sz="416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925" dirty="0"/>
              <a:t>但要是WIP当初设成4的话，我们</a:t>
            </a:r>
            <a:r>
              <a:rPr sz="2925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早就能有所反应</a:t>
            </a:r>
            <a:r>
              <a:rPr sz="2925" dirty="0"/>
              <a:t>了，这样平均生产周期还能表现得好点。所以这是要平衡的。我们度量平均生产周期，不断优化WIP上限，以此优化总生产周期。</a:t>
            </a:r>
          </a:p>
          <a:p>
            <a:pPr defTabSz="213590">
              <a:defRPr sz="4160" b="0">
                <a:latin typeface="+mn-lt"/>
                <a:ea typeface="+mn-ea"/>
                <a:cs typeface="+mn-cs"/>
                <a:sym typeface="Helvetica Neue Medium"/>
              </a:defRPr>
            </a:pPr>
            <a:endParaRPr sz="2925" dirty="0"/>
          </a:p>
        </p:txBody>
      </p:sp>
    </p:spTree>
    <p:extLst>
      <p:ext uri="{BB962C8B-B14F-4D97-AF65-F5344CB8AC3E}">
        <p14:creationId xmlns:p14="http://schemas.microsoft.com/office/powerpoint/2010/main" val="27953006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相似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相似性</a:t>
            </a:r>
          </a:p>
        </p:txBody>
      </p:sp>
      <p:sp>
        <p:nvSpPr>
          <p:cNvPr id="237" name="• 都是既精益又敏捷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295740" indent="-295740" defTabSz="295740">
              <a:lnSpc>
                <a:spcPts val="3516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257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•	</a:t>
            </a:r>
            <a:r>
              <a:rPr dirty="0" err="1"/>
              <a:t>都是既精益又敏捷</a:t>
            </a:r>
            <a:r>
              <a:rPr lang="zh-CN" altLang="en-US" dirty="0"/>
              <a:t>、都是拉动式计划、</a:t>
            </a:r>
            <a:r>
              <a:rPr dirty="0"/>
              <a:t>	</a:t>
            </a:r>
            <a:r>
              <a:rPr dirty="0" err="1"/>
              <a:t>都限制了</a:t>
            </a:r>
            <a:r>
              <a:rPr dirty="0" err="1">
                <a:latin typeface="Calibri"/>
                <a:ea typeface="Calibri"/>
                <a:cs typeface="Calibri"/>
                <a:sym typeface="Calibri"/>
              </a:rPr>
              <a:t>WIP</a:t>
            </a:r>
            <a:r>
              <a:rPr dirty="0"/>
              <a:t>。</a:t>
            </a:r>
          </a:p>
          <a:p>
            <a:pPr marL="295740" lvl="4" indent="295740" defTabSz="295740">
              <a:lnSpc>
                <a:spcPts val="2953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1932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200" dirty="0" err="1"/>
              <a:t>Scrum的WIP按单位时间限制</a:t>
            </a:r>
            <a:r>
              <a:rPr lang="zh-CN" altLang="en-US" sz="2200" dirty="0"/>
              <a:t>；</a:t>
            </a:r>
            <a:r>
              <a:rPr sz="2200" dirty="0" err="1"/>
              <a:t>看板的WIP按流程状态限制</a:t>
            </a:r>
            <a:r>
              <a:rPr sz="2200" dirty="0"/>
              <a:t>。</a:t>
            </a:r>
            <a:endParaRPr sz="2200" dirty="0">
              <a:latin typeface="Times"/>
              <a:ea typeface="Times"/>
              <a:cs typeface="Times"/>
              <a:sym typeface="Times"/>
            </a:endParaRPr>
          </a:p>
          <a:p>
            <a:pPr marL="295740" indent="-295740" defTabSz="295740">
              <a:lnSpc>
                <a:spcPts val="3516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257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•	</a:t>
            </a:r>
            <a:r>
              <a:rPr dirty="0" err="1"/>
              <a:t>都以透明的方式驱动过程改进</a:t>
            </a:r>
            <a:r>
              <a:rPr dirty="0"/>
              <a:t>。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95740" indent="-295740" defTabSz="295740">
              <a:lnSpc>
                <a:spcPts val="3516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257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•	</a:t>
            </a:r>
            <a:r>
              <a:rPr dirty="0" err="1"/>
              <a:t>都关注于尽早交付、频繁交付可发布的软件</a:t>
            </a:r>
            <a:r>
              <a:rPr dirty="0"/>
              <a:t>。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95740" indent="-295740" defTabSz="295740">
              <a:lnSpc>
                <a:spcPts val="3516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257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•	</a:t>
            </a:r>
            <a:r>
              <a:rPr dirty="0" err="1"/>
              <a:t>根基都是自组织型团队</a:t>
            </a:r>
            <a:r>
              <a:rPr dirty="0"/>
              <a:t>。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95740" indent="-295740" defTabSz="295740">
              <a:lnSpc>
                <a:spcPts val="3516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257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•	</a:t>
            </a:r>
            <a:r>
              <a:rPr dirty="0" err="1"/>
              <a:t>都需要把工作拆分</a:t>
            </a:r>
            <a:r>
              <a:rPr dirty="0"/>
              <a:t>。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95740" indent="-295740" defTabSz="295740">
              <a:lnSpc>
                <a:spcPts val="3516"/>
              </a:lnSpc>
              <a:spcBef>
                <a:spcPts val="984"/>
              </a:spcBef>
              <a:buNone/>
              <a:tabLst>
                <a:tab pos="89294" algn="l"/>
                <a:tab pos="294669" algn="l"/>
              </a:tabLst>
              <a:defRPr sz="257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	•	</a:t>
            </a:r>
            <a:r>
              <a:rPr dirty="0" err="1"/>
              <a:t>发布计划都是根据经验数据</a:t>
            </a:r>
            <a:r>
              <a:rPr dirty="0"/>
              <a:t>(</a:t>
            </a:r>
            <a:r>
              <a:rPr dirty="0" err="1"/>
              <a:t>生产率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dirty="0" err="1"/>
              <a:t>生产周期</a:t>
            </a:r>
            <a:r>
              <a:rPr dirty="0"/>
              <a:t>)</a:t>
            </a:r>
            <a:r>
              <a:rPr dirty="0" err="1"/>
              <a:t>不断优化的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843725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差异（1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差异（1）</a:t>
            </a:r>
          </a:p>
        </p:txBody>
      </p:sp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86" y="1839516"/>
            <a:ext cx="4339828" cy="31789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742798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差异（2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差异（2）</a:t>
            </a:r>
          </a:p>
        </p:txBody>
      </p:sp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2203053"/>
            <a:ext cx="4286250" cy="4223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10" y="1880950"/>
            <a:ext cx="4295180" cy="375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93921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参考文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参考文献</a:t>
            </a:r>
          </a:p>
        </p:txBody>
      </p:sp>
      <p:sp>
        <p:nvSpPr>
          <p:cNvPr id="270" name="Anderson, David J. (April 2010). Kanban: Successful Evolutionary Change for Your Technology Business. Blue Hole Press. ISBN 0-9845214-0-2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dirty="0"/>
              <a:t>Anderson,</a:t>
            </a:r>
            <a:r>
              <a:rPr lang="zh-CN" altLang="en-US" dirty="0"/>
              <a:t> </a:t>
            </a:r>
            <a:r>
              <a:rPr dirty="0"/>
              <a:t>David</a:t>
            </a:r>
            <a:r>
              <a:rPr lang="zh-CN" altLang="en-US"/>
              <a:t> </a:t>
            </a:r>
            <a:r>
              <a:t>J</a:t>
            </a:r>
            <a:r>
              <a:rPr dirty="0"/>
              <a:t>.</a:t>
            </a:r>
            <a:r>
              <a:rPr lang="zh-CN" altLang="en-US" dirty="0"/>
              <a:t> </a:t>
            </a:r>
            <a:r>
              <a:rPr dirty="0"/>
              <a:t>(April2010).</a:t>
            </a:r>
            <a:r>
              <a:rPr lang="zh-CN" altLang="en-US" dirty="0"/>
              <a:t> </a:t>
            </a:r>
            <a:r>
              <a:rPr dirty="0"/>
              <a:t>Kanban:</a:t>
            </a:r>
            <a:r>
              <a:rPr lang="zh-CN" altLang="en-US" dirty="0"/>
              <a:t> </a:t>
            </a:r>
            <a:r>
              <a:rPr dirty="0"/>
              <a:t>Successful</a:t>
            </a:r>
            <a:r>
              <a:rPr lang="zh-CN" altLang="en-US" dirty="0"/>
              <a:t> </a:t>
            </a:r>
            <a:r>
              <a:rPr dirty="0"/>
              <a:t>Evolutionary</a:t>
            </a:r>
            <a:r>
              <a:rPr lang="zh-CN" altLang="en-US" dirty="0"/>
              <a:t> </a:t>
            </a:r>
            <a:r>
              <a:rPr dirty="0"/>
              <a:t>Change</a:t>
            </a:r>
            <a:r>
              <a:rPr lang="zh-CN" altLang="en-US" dirty="0"/>
              <a:t> </a:t>
            </a:r>
            <a:r>
              <a:rPr dirty="0"/>
              <a:t>for</a:t>
            </a:r>
            <a:r>
              <a:rPr lang="zh-CN" altLang="en-US" dirty="0"/>
              <a:t> </a:t>
            </a:r>
            <a:r>
              <a:rPr dirty="0"/>
              <a:t>Your</a:t>
            </a:r>
            <a:r>
              <a:rPr lang="zh-CN" altLang="en-US" dirty="0"/>
              <a:t> </a:t>
            </a:r>
            <a:r>
              <a:rPr dirty="0"/>
              <a:t>Technology</a:t>
            </a:r>
            <a:r>
              <a:rPr lang="zh-CN" altLang="en-US" dirty="0"/>
              <a:t> </a:t>
            </a:r>
            <a:r>
              <a:rPr dirty="0"/>
              <a:t>Business.</a:t>
            </a:r>
            <a:r>
              <a:rPr lang="zh-CN" altLang="en-US" dirty="0"/>
              <a:t> </a:t>
            </a:r>
            <a:r>
              <a:rPr dirty="0"/>
              <a:t>Blue</a:t>
            </a:r>
            <a:r>
              <a:rPr lang="zh-CN" altLang="en-US" dirty="0"/>
              <a:t> </a:t>
            </a:r>
            <a:r>
              <a:rPr dirty="0"/>
              <a:t>Hole</a:t>
            </a:r>
            <a:r>
              <a:rPr lang="zh-CN" altLang="en-US" dirty="0"/>
              <a:t> </a:t>
            </a:r>
            <a:r>
              <a:rPr dirty="0"/>
              <a:t>Press.</a:t>
            </a:r>
            <a:r>
              <a:rPr lang="zh-CN" altLang="en-US" dirty="0"/>
              <a:t> </a:t>
            </a:r>
            <a:r>
              <a:rPr dirty="0"/>
              <a:t>ISBN0-9845214-0-2.</a:t>
            </a:r>
          </a:p>
          <a:p>
            <a:r>
              <a:rPr dirty="0"/>
              <a:t>Marcus</a:t>
            </a:r>
            <a:r>
              <a:rPr lang="zh-CN" altLang="en-US" dirty="0"/>
              <a:t> </a:t>
            </a:r>
            <a:r>
              <a:rPr dirty="0" err="1"/>
              <a:t>Hammarberg</a:t>
            </a:r>
            <a:r>
              <a:rPr lang="zh-CN" altLang="en-US" dirty="0"/>
              <a:t> </a:t>
            </a:r>
            <a:r>
              <a:rPr dirty="0"/>
              <a:t>and</a:t>
            </a:r>
            <a:r>
              <a:rPr lang="zh-CN" altLang="en-US" dirty="0"/>
              <a:t> </a:t>
            </a:r>
            <a:r>
              <a:rPr dirty="0" err="1"/>
              <a:t>Joakim</a:t>
            </a:r>
            <a:r>
              <a:rPr lang="zh-CN" altLang="en-US" dirty="0"/>
              <a:t> </a:t>
            </a:r>
            <a:r>
              <a:rPr dirty="0" err="1"/>
              <a:t>Sunden</a:t>
            </a:r>
            <a:r>
              <a:rPr dirty="0"/>
              <a:t>.</a:t>
            </a:r>
            <a:r>
              <a:rPr lang="zh-CN" altLang="en-US" dirty="0"/>
              <a:t> </a:t>
            </a:r>
            <a:r>
              <a:rPr dirty="0"/>
              <a:t>2014.</a:t>
            </a:r>
            <a:r>
              <a:rPr lang="zh-CN" altLang="en-US" dirty="0"/>
              <a:t> </a:t>
            </a:r>
            <a:r>
              <a:rPr dirty="0"/>
              <a:t>Kanban</a:t>
            </a:r>
            <a:r>
              <a:rPr lang="zh-CN" altLang="en-US" dirty="0"/>
              <a:t> </a:t>
            </a:r>
            <a:r>
              <a:rPr dirty="0"/>
              <a:t>in</a:t>
            </a:r>
            <a:r>
              <a:rPr lang="zh-CN" altLang="en-US" dirty="0"/>
              <a:t> </a:t>
            </a:r>
            <a:r>
              <a:rPr dirty="0"/>
              <a:t>Action</a:t>
            </a:r>
            <a:r>
              <a:rPr lang="zh-CN" altLang="en-US" dirty="0"/>
              <a:t> </a:t>
            </a:r>
            <a:r>
              <a:rPr dirty="0"/>
              <a:t>(1sted.).</a:t>
            </a:r>
            <a:r>
              <a:rPr lang="zh-CN" altLang="en-US" dirty="0"/>
              <a:t> </a:t>
            </a:r>
            <a:r>
              <a:rPr dirty="0"/>
              <a:t>Manning</a:t>
            </a:r>
            <a:r>
              <a:rPr lang="zh-CN" altLang="en-US" dirty="0"/>
              <a:t> </a:t>
            </a:r>
            <a:r>
              <a:rPr dirty="0"/>
              <a:t>Publications</a:t>
            </a:r>
            <a:r>
              <a:rPr lang="zh-CN" altLang="en-US" dirty="0"/>
              <a:t> </a:t>
            </a:r>
            <a:r>
              <a:rPr dirty="0"/>
              <a:t>Co.,</a:t>
            </a:r>
            <a:r>
              <a:rPr lang="zh-CN" altLang="en-US" dirty="0"/>
              <a:t> </a:t>
            </a:r>
            <a:r>
              <a:rPr dirty="0"/>
              <a:t>Greenwich,</a:t>
            </a:r>
            <a:r>
              <a:rPr lang="zh-CN" altLang="en-US" dirty="0"/>
              <a:t> </a:t>
            </a:r>
            <a:r>
              <a:rPr dirty="0"/>
              <a:t>CT,</a:t>
            </a:r>
            <a:r>
              <a:rPr lang="zh-CN" altLang="en-US" dirty="0"/>
              <a:t> </a:t>
            </a:r>
            <a:r>
              <a:rPr dirty="0"/>
              <a:t>USA.</a:t>
            </a:r>
          </a:p>
          <a:p>
            <a:r>
              <a:rPr u="sng" dirty="0">
                <a:hlinkClick r:id="rId2"/>
              </a:rPr>
              <a:t>http://www.infoq.com/minibooks/kanban-scrum-minibook</a:t>
            </a:r>
          </a:p>
        </p:txBody>
      </p:sp>
    </p:spTree>
    <p:extLst>
      <p:ext uri="{BB962C8B-B14F-4D97-AF65-F5344CB8AC3E}">
        <p14:creationId xmlns:p14="http://schemas.microsoft.com/office/powerpoint/2010/main" val="15999370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看板资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看板资源</a:t>
            </a:r>
          </a:p>
        </p:txBody>
      </p:sp>
      <p:sp>
        <p:nvSpPr>
          <p:cNvPr id="128" name="大卫·安德森公司 David J. Anderson and Associates http://www.djaa.c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 err="1"/>
              <a:t>大卫·安德森公司David</a:t>
            </a:r>
            <a:r>
              <a:rPr lang="zh-CN" altLang="en-US" dirty="0"/>
              <a:t> </a:t>
            </a:r>
            <a:r>
              <a:rPr dirty="0"/>
              <a:t>J.</a:t>
            </a:r>
            <a:r>
              <a:rPr lang="zh-CN" altLang="en-US" dirty="0"/>
              <a:t> </a:t>
            </a:r>
            <a:r>
              <a:rPr dirty="0"/>
              <a:t>Anderson</a:t>
            </a:r>
            <a:r>
              <a:rPr lang="zh-CN" altLang="en-US" dirty="0"/>
              <a:t> </a:t>
            </a:r>
            <a:r>
              <a:rPr dirty="0"/>
              <a:t>and</a:t>
            </a:r>
            <a:r>
              <a:rPr lang="zh-CN" altLang="en-US" dirty="0"/>
              <a:t> </a:t>
            </a:r>
            <a:r>
              <a:rPr dirty="0"/>
              <a:t>Associates</a:t>
            </a:r>
            <a:r>
              <a:rPr lang="zh-CN" altLang="en-US" dirty="0"/>
              <a:t> </a:t>
            </a:r>
            <a:r>
              <a:rPr u="sng" dirty="0">
                <a:hlinkClick r:id="rId2"/>
              </a:rPr>
              <a:t>http://www.djaa.con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The</a:t>
            </a:r>
            <a:r>
              <a:rPr lang="zh-CN" altLang="en-US" dirty="0"/>
              <a:t> </a:t>
            </a:r>
            <a:r>
              <a:rPr dirty="0"/>
              <a:t>Limited</a:t>
            </a:r>
            <a:r>
              <a:rPr lang="zh-CN" altLang="en-US" dirty="0"/>
              <a:t> </a:t>
            </a:r>
            <a:r>
              <a:rPr dirty="0"/>
              <a:t>WIP</a:t>
            </a:r>
            <a:r>
              <a:rPr lang="zh-CN" altLang="en-US" dirty="0"/>
              <a:t> </a:t>
            </a:r>
            <a:r>
              <a:rPr dirty="0"/>
              <a:t>Society</a:t>
            </a:r>
            <a:r>
              <a:rPr lang="zh-CN" altLang="en-US" dirty="0"/>
              <a:t> </a:t>
            </a:r>
            <a:r>
              <a:rPr u="sng" dirty="0">
                <a:hlinkClick r:id="rId3"/>
              </a:rPr>
              <a:t>http://www.limitedwipsociety.org</a:t>
            </a:r>
          </a:p>
          <a:p>
            <a:r>
              <a:rPr dirty="0"/>
              <a:t>“</a:t>
            </a:r>
            <a:r>
              <a:rPr dirty="0" err="1"/>
              <a:t>看板开发”雅虎讨论小组</a:t>
            </a:r>
            <a:r>
              <a:rPr u="sng" dirty="0" err="1">
                <a:hlinkClick r:id="rId4"/>
              </a:rPr>
              <a:t>http</a:t>
            </a:r>
            <a:r>
              <a:rPr u="sng" dirty="0">
                <a:hlinkClick r:id="rId4"/>
              </a:rPr>
              <a:t>://finance.groups.yahoo.com/group/kanbandev/</a:t>
            </a:r>
          </a:p>
          <a:p>
            <a:r>
              <a:rPr dirty="0"/>
              <a:t>Kanban101</a:t>
            </a:r>
            <a:r>
              <a:rPr lang="zh-CN" altLang="en-US" dirty="0"/>
              <a:t> </a:t>
            </a:r>
            <a:r>
              <a:rPr u="sng" dirty="0">
                <a:hlinkClick r:id="rId5"/>
              </a:rPr>
              <a:t>http://www.kanban101.com</a:t>
            </a:r>
          </a:p>
        </p:txBody>
      </p:sp>
    </p:spTree>
    <p:extLst>
      <p:ext uri="{BB962C8B-B14F-4D97-AF65-F5344CB8AC3E}">
        <p14:creationId xmlns:p14="http://schemas.microsoft.com/office/powerpoint/2010/main" val="7741759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Kanban 例子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Kanban例子1</a:t>
            </a:r>
          </a:p>
        </p:txBody>
      </p:sp>
      <p:sp>
        <p:nvSpPr>
          <p:cNvPr id="131" name="（来自Kanban in Action一书）…"/>
          <p:cNvSpPr txBox="1">
            <a:spLocks noGrp="1"/>
          </p:cNvSpPr>
          <p:nvPr>
            <p:ph type="body" idx="1"/>
          </p:nvPr>
        </p:nvSpPr>
        <p:spPr>
          <a:xfrm>
            <a:off x="669727" y="1826121"/>
            <a:ext cx="7804547" cy="44201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（</a:t>
            </a:r>
            <a:r>
              <a:rPr dirty="0" err="1"/>
              <a:t>来自Kanban</a:t>
            </a:r>
            <a:r>
              <a:rPr lang="zh-CN" altLang="en-US" dirty="0"/>
              <a:t> </a:t>
            </a:r>
            <a:r>
              <a:rPr dirty="0"/>
              <a:t>in</a:t>
            </a:r>
            <a:r>
              <a:rPr lang="zh-CN" altLang="en-US" dirty="0"/>
              <a:t> </a:t>
            </a:r>
            <a:r>
              <a:rPr dirty="0" err="1"/>
              <a:t>Action一书</a:t>
            </a:r>
            <a:r>
              <a:rPr dirty="0"/>
              <a:t>）</a:t>
            </a:r>
          </a:p>
          <a:p>
            <a:r>
              <a:rPr dirty="0" err="1"/>
              <a:t>虚构故事</a:t>
            </a:r>
            <a:endParaRPr dirty="0"/>
          </a:p>
          <a:p>
            <a:r>
              <a:rPr dirty="0"/>
              <a:t>背景：团队是一个很小的开发团队，他们为一个大的保险公司服务，负责新发布的手机银行应用。这个团队负责在手机银行这个应用中开发新特性，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同时还要支持和维护已经发布的版本。</a:t>
            </a:r>
          </a:p>
        </p:txBody>
      </p:sp>
    </p:spTree>
    <p:extLst>
      <p:ext uri="{BB962C8B-B14F-4D97-AF65-F5344CB8AC3E}">
        <p14:creationId xmlns:p14="http://schemas.microsoft.com/office/powerpoint/2010/main" val="32683430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开发出现了问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开发出现了问题</a:t>
            </a:r>
          </a:p>
        </p:txBody>
      </p:sp>
      <p:sp>
        <p:nvSpPr>
          <p:cNvPr id="134" name="我们经常延迟交付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我们经常延迟交付</a:t>
            </a:r>
          </a:p>
          <a:p>
            <a:r>
              <a:t>估算常常不准</a:t>
            </a:r>
          </a:p>
          <a:p>
            <a:r>
              <a:t>整个团队忙得不可开交</a:t>
            </a:r>
          </a:p>
          <a:p>
            <a:r>
              <a:t>优先级不清楚</a:t>
            </a:r>
          </a:p>
          <a:p>
            <a:r>
              <a:t>需求来自四面八方</a:t>
            </a:r>
          </a:p>
          <a:p>
            <a:r>
              <a:t>互相不清楚谁在干什么</a:t>
            </a:r>
          </a:p>
        </p:txBody>
      </p:sp>
    </p:spTree>
    <p:extLst>
      <p:ext uri="{BB962C8B-B14F-4D97-AF65-F5344CB8AC3E}">
        <p14:creationId xmlns:p14="http://schemas.microsoft.com/office/powerpoint/2010/main" val="23770765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白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白板</a:t>
            </a:r>
          </a:p>
        </p:txBody>
      </p:sp>
      <p:sp>
        <p:nvSpPr>
          <p:cNvPr id="137" name="把项目原来在Jira中的工作内容贴在白板上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把项目原来在Jira中的工作内容贴在白板上</a:t>
            </a:r>
            <a:r>
              <a:rPr dirty="0"/>
              <a:t>。</a:t>
            </a:r>
          </a:p>
          <a:p>
            <a:r>
              <a:rPr dirty="0" err="1"/>
              <a:t>每个工作项一个记事贴</a:t>
            </a:r>
            <a:r>
              <a:rPr dirty="0"/>
              <a:t>。</a:t>
            </a:r>
          </a:p>
          <a:p>
            <a:r>
              <a:rPr dirty="0" err="1"/>
              <a:t>我们一般称电子工具为‘信息冰箱</a:t>
            </a:r>
            <a:r>
              <a:rPr dirty="0"/>
              <a:t>’。</a:t>
            </a:r>
          </a:p>
        </p:txBody>
      </p:sp>
    </p:spTree>
    <p:extLst>
      <p:ext uri="{BB962C8B-B14F-4D97-AF65-F5344CB8AC3E}">
        <p14:creationId xmlns:p14="http://schemas.microsoft.com/office/powerpoint/2010/main" val="23522604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白板：可视化工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白板：可视化工作</a:t>
            </a:r>
          </a:p>
        </p:txBody>
      </p:sp>
      <p:sp>
        <p:nvSpPr>
          <p:cNvPr id="140" name="你无法对自己没有看到的进行改进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31270" indent="-231270" defTabSz="303956">
              <a:spcBef>
                <a:spcPts val="2180"/>
              </a:spcBef>
              <a:defRPr sz="2368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 err="1"/>
              <a:t>你无法对自己没有看到的进行改进</a:t>
            </a:r>
            <a:r>
              <a:rPr dirty="0"/>
              <a:t>。</a:t>
            </a:r>
          </a:p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让隐藏的工作无所遁形</a:t>
            </a:r>
            <a:endParaRPr dirty="0"/>
          </a:p>
          <a:p>
            <a:pPr marL="462541" lvl="1" indent="-231270" defTabSz="303956">
              <a:spcBef>
                <a:spcPts val="2180"/>
              </a:spcBef>
              <a:defRPr sz="2368"/>
            </a:pPr>
            <a:r>
              <a:rPr dirty="0" err="1"/>
              <a:t>为每个工作项建立一个即时贴即可轻易做到</a:t>
            </a:r>
            <a:endParaRPr dirty="0"/>
          </a:p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帮你理凊</a:t>
            </a:r>
            <a:endParaRPr dirty="0"/>
          </a:p>
          <a:p>
            <a:pPr marL="462541" lvl="1" indent="-231270" defTabSz="303956">
              <a:spcBef>
                <a:spcPts val="2180"/>
              </a:spcBef>
              <a:defRPr sz="2368"/>
            </a:pPr>
            <a:r>
              <a:rPr dirty="0" err="1"/>
              <a:t>谁在干什么</a:t>
            </a:r>
            <a:endParaRPr dirty="0"/>
          </a:p>
          <a:p>
            <a:pPr marL="462541" lvl="1" indent="-231270" defTabSz="303956">
              <a:spcBef>
                <a:spcPts val="2180"/>
              </a:spcBef>
              <a:defRPr sz="2368"/>
            </a:pPr>
            <a:r>
              <a:rPr dirty="0" err="1"/>
              <a:t>你正在处理的工作</a:t>
            </a:r>
            <a:endParaRPr dirty="0"/>
          </a:p>
          <a:p>
            <a:pPr marL="462541" lvl="1" indent="-231270" defTabSz="303956">
              <a:spcBef>
                <a:spcPts val="2180"/>
              </a:spcBef>
              <a:defRPr sz="2368"/>
            </a:pPr>
            <a:r>
              <a:rPr dirty="0" err="1"/>
              <a:t>进行中的工作数量</a:t>
            </a:r>
            <a:endParaRPr dirty="0"/>
          </a:p>
          <a:p>
            <a:pPr marL="231270" indent="-231270" defTabSz="303956">
              <a:spcBef>
                <a:spcPts val="2180"/>
              </a:spcBef>
              <a:defRPr sz="2368"/>
            </a:pPr>
            <a:r>
              <a:rPr dirty="0" err="1"/>
              <a:t>工作可视化之后，信息将散播给看到的每个人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6254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工作流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工作流映射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85FC81E-BFF9-F54C-8E40-9396D7468076}"/>
              </a:ext>
            </a:extLst>
          </p:cNvPr>
          <p:cNvGrpSpPr/>
          <p:nvPr/>
        </p:nvGrpSpPr>
        <p:grpSpPr>
          <a:xfrm>
            <a:off x="264027" y="2279176"/>
            <a:ext cx="8047459" cy="2647666"/>
            <a:chOff x="1139812" y="1589680"/>
            <a:chExt cx="10518034" cy="435905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5FE5FF-B7D6-6E47-97A9-AEE3E5F52E9A}"/>
                </a:ext>
              </a:extLst>
            </p:cNvPr>
            <p:cNvSpPr txBox="1"/>
            <p:nvPr/>
          </p:nvSpPr>
          <p:spPr>
            <a:xfrm>
              <a:off x="1284987" y="1589682"/>
              <a:ext cx="1005822" cy="60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待办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2210B0A-7723-2248-9DC8-5FA76706E96D}"/>
                </a:ext>
              </a:extLst>
            </p:cNvPr>
            <p:cNvSpPr txBox="1"/>
            <p:nvPr/>
          </p:nvSpPr>
          <p:spPr>
            <a:xfrm>
              <a:off x="4313687" y="1591714"/>
              <a:ext cx="1088823" cy="60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E73F80B-690F-F14B-B615-2EE2835FC786}"/>
                </a:ext>
              </a:extLst>
            </p:cNvPr>
            <p:cNvSpPr txBox="1"/>
            <p:nvPr/>
          </p:nvSpPr>
          <p:spPr>
            <a:xfrm>
              <a:off x="2765765" y="1591712"/>
              <a:ext cx="1226763" cy="60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8ABC36F-95C6-7F4C-BF32-59C7248A70C3}"/>
                </a:ext>
              </a:extLst>
            </p:cNvPr>
            <p:cNvSpPr txBox="1"/>
            <p:nvPr/>
          </p:nvSpPr>
          <p:spPr>
            <a:xfrm>
              <a:off x="5943575" y="1589682"/>
              <a:ext cx="888466" cy="60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5129D41-CFDD-0F4D-B6F0-A98B4653DD30}"/>
                </a:ext>
              </a:extLst>
            </p:cNvPr>
            <p:cNvSpPr txBox="1"/>
            <p:nvPr/>
          </p:nvSpPr>
          <p:spPr>
            <a:xfrm>
              <a:off x="7496438" y="1589680"/>
              <a:ext cx="1005819" cy="60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AFB3010-926F-A14A-8C64-8F3EB143023F}"/>
                </a:ext>
              </a:extLst>
            </p:cNvPr>
            <p:cNvSpPr txBox="1"/>
            <p:nvPr/>
          </p:nvSpPr>
          <p:spPr>
            <a:xfrm>
              <a:off x="8999302" y="1589682"/>
              <a:ext cx="1088824" cy="646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等待运维发布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120FC83-C24C-6B41-B097-E2E1F57D2E77}"/>
                </a:ext>
              </a:extLst>
            </p:cNvPr>
            <p:cNvSpPr txBox="1"/>
            <p:nvPr/>
          </p:nvSpPr>
          <p:spPr>
            <a:xfrm>
              <a:off x="10602166" y="1589682"/>
              <a:ext cx="965421" cy="646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发布生产环境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5">
              <a:extLst>
                <a:ext uri="{FF2B5EF4-FFF2-40B4-BE49-F238E27FC236}">
                  <a16:creationId xmlns:a16="http://schemas.microsoft.com/office/drawing/2014/main" id="{D5E3C722-616F-4A43-8EB2-E0C496E01478}"/>
                </a:ext>
              </a:extLst>
            </p:cNvPr>
            <p:cNvCxnSpPr/>
            <p:nvPr/>
          </p:nvCxnSpPr>
          <p:spPr>
            <a:xfrm>
              <a:off x="1139812" y="2010694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6">
              <a:extLst>
                <a:ext uri="{FF2B5EF4-FFF2-40B4-BE49-F238E27FC236}">
                  <a16:creationId xmlns:a16="http://schemas.microsoft.com/office/drawing/2014/main" id="{F6CF9575-3FC2-A04A-AC27-74A7656229C7}"/>
                </a:ext>
              </a:extLst>
            </p:cNvPr>
            <p:cNvCxnSpPr/>
            <p:nvPr/>
          </p:nvCxnSpPr>
          <p:spPr>
            <a:xfrm>
              <a:off x="2381071" y="2010692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7">
              <a:extLst>
                <a:ext uri="{FF2B5EF4-FFF2-40B4-BE49-F238E27FC236}">
                  <a16:creationId xmlns:a16="http://schemas.microsoft.com/office/drawing/2014/main" id="{EAB0E203-9205-464F-B5E7-33EE2B59DBFF}"/>
                </a:ext>
              </a:extLst>
            </p:cNvPr>
            <p:cNvCxnSpPr/>
            <p:nvPr/>
          </p:nvCxnSpPr>
          <p:spPr>
            <a:xfrm>
              <a:off x="3905424" y="2010693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8">
              <a:extLst>
                <a:ext uri="{FF2B5EF4-FFF2-40B4-BE49-F238E27FC236}">
                  <a16:creationId xmlns:a16="http://schemas.microsoft.com/office/drawing/2014/main" id="{9B453E88-164D-EA4F-99B8-3F9F88AD5D8B}"/>
                </a:ext>
              </a:extLst>
            </p:cNvPr>
            <p:cNvCxnSpPr/>
            <p:nvPr/>
          </p:nvCxnSpPr>
          <p:spPr>
            <a:xfrm>
              <a:off x="5516882" y="2010692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9">
              <a:extLst>
                <a:ext uri="{FF2B5EF4-FFF2-40B4-BE49-F238E27FC236}">
                  <a16:creationId xmlns:a16="http://schemas.microsoft.com/office/drawing/2014/main" id="{EC74269C-10DD-EA4D-ADE1-4852F9E55265}"/>
                </a:ext>
              </a:extLst>
            </p:cNvPr>
            <p:cNvCxnSpPr/>
            <p:nvPr/>
          </p:nvCxnSpPr>
          <p:spPr>
            <a:xfrm>
              <a:off x="7084787" y="2010691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20">
              <a:extLst>
                <a:ext uri="{FF2B5EF4-FFF2-40B4-BE49-F238E27FC236}">
                  <a16:creationId xmlns:a16="http://schemas.microsoft.com/office/drawing/2014/main" id="{AD40F480-CFBB-EC4B-A198-329E797E33EA}"/>
                </a:ext>
              </a:extLst>
            </p:cNvPr>
            <p:cNvCxnSpPr/>
            <p:nvPr/>
          </p:nvCxnSpPr>
          <p:spPr>
            <a:xfrm>
              <a:off x="8605509" y="2010690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21">
              <a:extLst>
                <a:ext uri="{FF2B5EF4-FFF2-40B4-BE49-F238E27FC236}">
                  <a16:creationId xmlns:a16="http://schemas.microsoft.com/office/drawing/2014/main" id="{DEE98D5E-8EC6-F141-93D0-8E76C92DA954}"/>
                </a:ext>
              </a:extLst>
            </p:cNvPr>
            <p:cNvCxnSpPr/>
            <p:nvPr/>
          </p:nvCxnSpPr>
          <p:spPr>
            <a:xfrm>
              <a:off x="10307705" y="2010689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22">
              <a:extLst>
                <a:ext uri="{FF2B5EF4-FFF2-40B4-BE49-F238E27FC236}">
                  <a16:creationId xmlns:a16="http://schemas.microsoft.com/office/drawing/2014/main" id="{EB19A387-ADE8-3A4A-8FA0-23C6A4766C96}"/>
                </a:ext>
              </a:extLst>
            </p:cNvPr>
            <p:cNvCxnSpPr/>
            <p:nvPr/>
          </p:nvCxnSpPr>
          <p:spPr>
            <a:xfrm>
              <a:off x="11657846" y="2010689"/>
              <a:ext cx="0" cy="39197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2" descr="“即时贴 图标”的图片搜索结果">
              <a:extLst>
                <a:ext uri="{FF2B5EF4-FFF2-40B4-BE49-F238E27FC236}">
                  <a16:creationId xmlns:a16="http://schemas.microsoft.com/office/drawing/2014/main" id="{B3D9A3D7-F292-4A41-8D7A-402CE188C0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23098" y="2223818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“即时贴 图标”的图片搜索结果">
              <a:extLst>
                <a:ext uri="{FF2B5EF4-FFF2-40B4-BE49-F238E27FC236}">
                  <a16:creationId xmlns:a16="http://schemas.microsoft.com/office/drawing/2014/main" id="{0FCF1C01-9CAD-2748-BA26-ABD435913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93680" y="2886832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“即时贴 图标”的图片搜索结果">
              <a:extLst>
                <a:ext uri="{FF2B5EF4-FFF2-40B4-BE49-F238E27FC236}">
                  <a16:creationId xmlns:a16="http://schemas.microsoft.com/office/drawing/2014/main" id="{DA964049-29F0-CC41-BF5B-BB33BD4FF6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14025" y="3565587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“即时贴 图标”的图片搜索结果">
              <a:extLst>
                <a:ext uri="{FF2B5EF4-FFF2-40B4-BE49-F238E27FC236}">
                  <a16:creationId xmlns:a16="http://schemas.microsoft.com/office/drawing/2014/main" id="{A66C674B-AA09-8741-B4A1-7628356BF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70089" y="4224992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“即时贴 图标”的图片搜索结果">
              <a:extLst>
                <a:ext uri="{FF2B5EF4-FFF2-40B4-BE49-F238E27FC236}">
                  <a16:creationId xmlns:a16="http://schemas.microsoft.com/office/drawing/2014/main" id="{4ECAC2C6-4222-094E-B247-AAF5BBB9D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80307" y="2294781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“即时贴 图标”的图片搜索结果">
              <a:extLst>
                <a:ext uri="{FF2B5EF4-FFF2-40B4-BE49-F238E27FC236}">
                  <a16:creationId xmlns:a16="http://schemas.microsoft.com/office/drawing/2014/main" id="{48EB4464-813C-3E4A-851A-F6CE0D170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7678" y="3043372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“即时贴 图标”的图片搜索结果">
              <a:extLst>
                <a:ext uri="{FF2B5EF4-FFF2-40B4-BE49-F238E27FC236}">
                  <a16:creationId xmlns:a16="http://schemas.microsoft.com/office/drawing/2014/main" id="{55CB19A6-9C6F-C649-B049-095FE72AE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69987" y="2265191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“即时贴 图标”的图片搜索结果">
              <a:extLst>
                <a:ext uri="{FF2B5EF4-FFF2-40B4-BE49-F238E27FC236}">
                  <a16:creationId xmlns:a16="http://schemas.microsoft.com/office/drawing/2014/main" id="{BCCF3E9E-F6D8-0948-A1CB-6160F86EA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24237" y="3212428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“即时贴 图标”的图片搜索结果">
              <a:extLst>
                <a:ext uri="{FF2B5EF4-FFF2-40B4-BE49-F238E27FC236}">
                  <a16:creationId xmlns:a16="http://schemas.microsoft.com/office/drawing/2014/main" id="{01EEFFA1-B808-5E49-9C16-8E60E0782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70133" y="4050589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“即时贴 图标”的图片搜索结果">
              <a:extLst>
                <a:ext uri="{FF2B5EF4-FFF2-40B4-BE49-F238E27FC236}">
                  <a16:creationId xmlns:a16="http://schemas.microsoft.com/office/drawing/2014/main" id="{2336CE79-EF38-344A-BF75-31BFFB857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9404" y="5049771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“即时贴 图标”的图片搜索结果">
              <a:extLst>
                <a:ext uri="{FF2B5EF4-FFF2-40B4-BE49-F238E27FC236}">
                  <a16:creationId xmlns:a16="http://schemas.microsoft.com/office/drawing/2014/main" id="{14F5DA28-06DD-E242-B0CF-25AE28E71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87078" y="2374074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“即时贴 图标”的图片搜索结果">
              <a:extLst>
                <a:ext uri="{FF2B5EF4-FFF2-40B4-BE49-F238E27FC236}">
                  <a16:creationId xmlns:a16="http://schemas.microsoft.com/office/drawing/2014/main" id="{68274F08-6478-5A4A-AE72-61FF559B0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19003" y="2374074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“即时贴 图标”的图片搜索结果">
              <a:extLst>
                <a:ext uri="{FF2B5EF4-FFF2-40B4-BE49-F238E27FC236}">
                  <a16:creationId xmlns:a16="http://schemas.microsoft.com/office/drawing/2014/main" id="{8C18E5FF-2A4F-5143-A643-D860B8CC6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37532" y="3225516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“即时贴 图标”的图片搜索结果">
              <a:extLst>
                <a:ext uri="{FF2B5EF4-FFF2-40B4-BE49-F238E27FC236}">
                  <a16:creationId xmlns:a16="http://schemas.microsoft.com/office/drawing/2014/main" id="{8DA1E433-4641-DB42-BA2D-937FBE6A6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11243" y="4076959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“即时贴 图标”的图片搜索结果">
              <a:extLst>
                <a:ext uri="{FF2B5EF4-FFF2-40B4-BE49-F238E27FC236}">
                  <a16:creationId xmlns:a16="http://schemas.microsoft.com/office/drawing/2014/main" id="{A174B1B2-A19D-6D4E-95EB-08D62A8A3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19159" y="4973880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“即时贴 图标”的图片搜索结果">
              <a:extLst>
                <a:ext uri="{FF2B5EF4-FFF2-40B4-BE49-F238E27FC236}">
                  <a16:creationId xmlns:a16="http://schemas.microsoft.com/office/drawing/2014/main" id="{CCDD5055-E165-244D-B2DC-E3A5E38A7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22702" y="2439760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“即时贴 图标”的图片搜索结果">
              <a:extLst>
                <a:ext uri="{FF2B5EF4-FFF2-40B4-BE49-F238E27FC236}">
                  <a16:creationId xmlns:a16="http://schemas.microsoft.com/office/drawing/2014/main" id="{E6D1CA62-D15C-524D-BEB6-61FB3EF2D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669935" y="2579779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“即时贴 图标”的图片搜索结果">
              <a:extLst>
                <a:ext uri="{FF2B5EF4-FFF2-40B4-BE49-F238E27FC236}">
                  <a16:creationId xmlns:a16="http://schemas.microsoft.com/office/drawing/2014/main" id="{0C67BB37-B60B-2B46-BF1F-A67E703B6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905511" y="3019574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“即时贴 图标”的图片搜索结果">
              <a:extLst>
                <a:ext uri="{FF2B5EF4-FFF2-40B4-BE49-F238E27FC236}">
                  <a16:creationId xmlns:a16="http://schemas.microsoft.com/office/drawing/2014/main" id="{1142767B-4F8B-BC47-892C-3438725D4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87839" y="3374437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“即时贴 图标”的图片搜索结果">
              <a:extLst>
                <a:ext uri="{FF2B5EF4-FFF2-40B4-BE49-F238E27FC236}">
                  <a16:creationId xmlns:a16="http://schemas.microsoft.com/office/drawing/2014/main" id="{5EE2F138-01E8-724A-8257-54C70E862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68452" y="3754563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“即时贴 图标”的图片搜索结果">
              <a:extLst>
                <a:ext uri="{FF2B5EF4-FFF2-40B4-BE49-F238E27FC236}">
                  <a16:creationId xmlns:a16="http://schemas.microsoft.com/office/drawing/2014/main" id="{6A377150-AF0A-9E45-91F9-BC052D4D6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65397" y="3578657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“即时贴 图标”的图片搜索结果">
              <a:extLst>
                <a:ext uri="{FF2B5EF4-FFF2-40B4-BE49-F238E27FC236}">
                  <a16:creationId xmlns:a16="http://schemas.microsoft.com/office/drawing/2014/main" id="{BBB57803-9C2F-0E48-81B1-6382EF01B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75903" y="4140200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“即时贴 图标”的图片搜索结果">
              <a:extLst>
                <a:ext uri="{FF2B5EF4-FFF2-40B4-BE49-F238E27FC236}">
                  <a16:creationId xmlns:a16="http://schemas.microsoft.com/office/drawing/2014/main" id="{A1410BD0-8334-D840-8E40-F322C9506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421222" y="4302771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“即时贴 图标”的图片搜索结果">
              <a:extLst>
                <a:ext uri="{FF2B5EF4-FFF2-40B4-BE49-F238E27FC236}">
                  <a16:creationId xmlns:a16="http://schemas.microsoft.com/office/drawing/2014/main" id="{BE5ABCF6-2666-B842-80F1-1F32406BF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758853" y="4738658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“即时贴 图标”的图片搜索结果">
              <a:extLst>
                <a:ext uri="{FF2B5EF4-FFF2-40B4-BE49-F238E27FC236}">
                  <a16:creationId xmlns:a16="http://schemas.microsoft.com/office/drawing/2014/main" id="{B97C50EC-BFF1-EA49-846E-6D68F9F9F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19598" y="5174861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“即时贴 图标”的图片搜索结果">
              <a:extLst>
                <a:ext uri="{FF2B5EF4-FFF2-40B4-BE49-F238E27FC236}">
                  <a16:creationId xmlns:a16="http://schemas.microsoft.com/office/drawing/2014/main" id="{7F0C8F9E-5585-3741-82FF-BA1E73367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90420" y="5356688"/>
              <a:ext cx="667812" cy="592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59508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南大紫">
      <a:dk1>
        <a:srgbClr val="6A005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des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南京大学43模板" id="{EBD0E1FB-4976-D14B-8F6C-556720608743}" vid="{7CEF094C-A5BD-0A4A-A564-CD201D176D7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44</TotalTime>
  <Words>771</Words>
  <Application>Microsoft Macintosh PowerPoint</Application>
  <PresentationFormat>全屏显示(4:3)</PresentationFormat>
  <Paragraphs>138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Microsoft YaHei</vt:lpstr>
      <vt:lpstr>Microsoft YaHei</vt:lpstr>
      <vt:lpstr>Arial</vt:lpstr>
      <vt:lpstr>Calibri</vt:lpstr>
      <vt:lpstr>Times</vt:lpstr>
      <vt:lpstr>Times New Roman</vt:lpstr>
      <vt:lpstr>Office 主题</vt:lpstr>
      <vt:lpstr>PowerPoint 演示文稿</vt:lpstr>
      <vt:lpstr>定义</vt:lpstr>
      <vt:lpstr>历史</vt:lpstr>
      <vt:lpstr>看板资源</vt:lpstr>
      <vt:lpstr>Kanban例子1</vt:lpstr>
      <vt:lpstr>开发出现了问题</vt:lpstr>
      <vt:lpstr>白板</vt:lpstr>
      <vt:lpstr>白板：可视化工作</vt:lpstr>
      <vt:lpstr>工作流映射</vt:lpstr>
      <vt:lpstr>工作项</vt:lpstr>
      <vt:lpstr>硬币传递游戏</vt:lpstr>
      <vt:lpstr>硬币传递游戏说明</vt:lpstr>
      <vt:lpstr>硬币传递游戏结果</vt:lpstr>
      <vt:lpstr>Work in Progress(WIP)</vt:lpstr>
      <vt:lpstr>限制在制品1</vt:lpstr>
      <vt:lpstr>限制在制品2</vt:lpstr>
      <vt:lpstr>紧急工作</vt:lpstr>
      <vt:lpstr>度量</vt:lpstr>
      <vt:lpstr>度量</vt:lpstr>
      <vt:lpstr>看板例子2</vt:lpstr>
      <vt:lpstr>PowerPoint 演示文稿</vt:lpstr>
      <vt:lpstr>PowerPoint 演示文稿</vt:lpstr>
      <vt:lpstr>PowerPoint 演示文稿</vt:lpstr>
      <vt:lpstr>PowerPoint 演示文稿</vt:lpstr>
      <vt:lpstr>看板不是？</vt:lpstr>
      <vt:lpstr>Kanban 与 Scrum</vt:lpstr>
      <vt:lpstr>Scrum和看板都是过程工具</vt:lpstr>
      <vt:lpstr>PowerPoint 演示文稿</vt:lpstr>
      <vt:lpstr>别把自己绑在一种工具上</vt:lpstr>
      <vt:lpstr>经验主义</vt:lpstr>
      <vt:lpstr>寻找WIP例子</vt:lpstr>
      <vt:lpstr>PowerPoint 演示文稿</vt:lpstr>
      <vt:lpstr>WIP上限提醒我们要采取行动，改善瓶颈;而不是把没完成的工作堆个没完。</vt:lpstr>
      <vt:lpstr>相似性</vt:lpstr>
      <vt:lpstr>差异（1）</vt:lpstr>
      <vt:lpstr>差异（2）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dc:description>第一PPT模板网-WWW.1PPT.COM</dc:description>
  <cp:lastModifiedBy>DongShao</cp:lastModifiedBy>
  <cp:revision>23</cp:revision>
  <dcterms:created xsi:type="dcterms:W3CDTF">2020-02-28T06:29:15Z</dcterms:created>
  <dcterms:modified xsi:type="dcterms:W3CDTF">2022-12-08T02:02:13Z</dcterms:modified>
  <cp:category>第一PPT模板网-WWW.1PPT.COM</cp:category>
</cp:coreProperties>
</file>